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73" r:id="rId5"/>
    <p:sldId id="265" r:id="rId6"/>
    <p:sldId id="266" r:id="rId7"/>
    <p:sldId id="260" r:id="rId8"/>
    <p:sldId id="267" r:id="rId9"/>
    <p:sldId id="261" r:id="rId10"/>
    <p:sldId id="262" r:id="rId11"/>
    <p:sldId id="269" r:id="rId12"/>
    <p:sldId id="263" r:id="rId13"/>
    <p:sldId id="268" r:id="rId14"/>
    <p:sldId id="264" r:id="rId15"/>
    <p:sldId id="274" r:id="rId16"/>
    <p:sldId id="278" r:id="rId17"/>
    <p:sldId id="275" r:id="rId18"/>
    <p:sldId id="277" r:id="rId19"/>
    <p:sldId id="276" r:id="rId20"/>
    <p:sldId id="270" r:id="rId21"/>
    <p:sldId id="271" r:id="rId22"/>
    <p:sldId id="272"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91562" autoAdjust="0"/>
  </p:normalViewPr>
  <p:slideViewPr>
    <p:cSldViewPr snapToGrid="0">
      <p:cViewPr varScale="1">
        <p:scale>
          <a:sx n="87" d="100"/>
          <a:sy n="87" d="100"/>
        </p:scale>
        <p:origin x="10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8409FE-CA17-488F-9D85-943C9F5B405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6D8C5D3-5BED-9AD9-080B-B130A3489E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71B40D8-68C1-E2A4-2A18-25331C03072B}"/>
              </a:ext>
            </a:extLst>
          </p:cNvPr>
          <p:cNvSpPr>
            <a:spLocks noGrp="1"/>
          </p:cNvSpPr>
          <p:nvPr>
            <p:ph type="dt" sz="half" idx="10"/>
          </p:nvPr>
        </p:nvSpPr>
        <p:spPr/>
        <p:txBody>
          <a:bodyPr/>
          <a:lstStyle/>
          <a:p>
            <a:fld id="{9E98B942-5CD0-415C-A43E-DC44F306C2D9}"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F014C359-C2C2-E6F9-98E9-B4D4552C920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CF554D7-F9BB-1AA1-EF3D-384EDF24A85A}"/>
              </a:ext>
            </a:extLst>
          </p:cNvPr>
          <p:cNvSpPr>
            <a:spLocks noGrp="1"/>
          </p:cNvSpPr>
          <p:nvPr>
            <p:ph type="sldNum" sz="quarter" idx="12"/>
          </p:nvPr>
        </p:nvSpPr>
        <p:spPr/>
        <p:txBody>
          <a:bodyPr/>
          <a:lstStyle/>
          <a:p>
            <a:fld id="{722688E1-1E92-461B-8181-FB2C46E25C2C}" type="slidenum">
              <a:rPr lang="fr-FR" smtClean="0"/>
              <a:t>‹N°›</a:t>
            </a:fld>
            <a:endParaRPr lang="fr-FR"/>
          </a:p>
        </p:txBody>
      </p:sp>
    </p:spTree>
    <p:extLst>
      <p:ext uri="{BB962C8B-B14F-4D97-AF65-F5344CB8AC3E}">
        <p14:creationId xmlns:p14="http://schemas.microsoft.com/office/powerpoint/2010/main" val="2583335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745E1-6286-BC22-38A0-3C5D333916E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8DB6002-2E1A-3100-24DB-F7A31718E1A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38E76A-0620-BF82-32EF-4C06DD0B3859}"/>
              </a:ext>
            </a:extLst>
          </p:cNvPr>
          <p:cNvSpPr>
            <a:spLocks noGrp="1"/>
          </p:cNvSpPr>
          <p:nvPr>
            <p:ph type="dt" sz="half" idx="10"/>
          </p:nvPr>
        </p:nvSpPr>
        <p:spPr/>
        <p:txBody>
          <a:bodyPr/>
          <a:lstStyle/>
          <a:p>
            <a:fld id="{9E98B942-5CD0-415C-A43E-DC44F306C2D9}"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2C65F0E1-577B-78C9-2035-AAE80D948D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90083B-DA25-E005-F73B-626823F4635C}"/>
              </a:ext>
            </a:extLst>
          </p:cNvPr>
          <p:cNvSpPr>
            <a:spLocks noGrp="1"/>
          </p:cNvSpPr>
          <p:nvPr>
            <p:ph type="sldNum" sz="quarter" idx="12"/>
          </p:nvPr>
        </p:nvSpPr>
        <p:spPr/>
        <p:txBody>
          <a:bodyPr/>
          <a:lstStyle/>
          <a:p>
            <a:fld id="{722688E1-1E92-461B-8181-FB2C46E25C2C}" type="slidenum">
              <a:rPr lang="fr-FR" smtClean="0"/>
              <a:t>‹N°›</a:t>
            </a:fld>
            <a:endParaRPr lang="fr-FR"/>
          </a:p>
        </p:txBody>
      </p:sp>
    </p:spTree>
    <p:extLst>
      <p:ext uri="{BB962C8B-B14F-4D97-AF65-F5344CB8AC3E}">
        <p14:creationId xmlns:p14="http://schemas.microsoft.com/office/powerpoint/2010/main" val="1730871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6F09F3-05C7-679F-AA28-31F829D06D7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5A2DDB9-FAF7-CA52-C76A-8B4DB399E9D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FE7168-6FAA-7FA2-E814-94DFE9ED147E}"/>
              </a:ext>
            </a:extLst>
          </p:cNvPr>
          <p:cNvSpPr>
            <a:spLocks noGrp="1"/>
          </p:cNvSpPr>
          <p:nvPr>
            <p:ph type="dt" sz="half" idx="10"/>
          </p:nvPr>
        </p:nvSpPr>
        <p:spPr/>
        <p:txBody>
          <a:bodyPr/>
          <a:lstStyle/>
          <a:p>
            <a:fld id="{9E98B942-5CD0-415C-A43E-DC44F306C2D9}"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E4174478-4125-E5C0-56B9-456B845DE3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3D5778D-7447-76DE-240A-A07F360026DB}"/>
              </a:ext>
            </a:extLst>
          </p:cNvPr>
          <p:cNvSpPr>
            <a:spLocks noGrp="1"/>
          </p:cNvSpPr>
          <p:nvPr>
            <p:ph type="sldNum" sz="quarter" idx="12"/>
          </p:nvPr>
        </p:nvSpPr>
        <p:spPr/>
        <p:txBody>
          <a:bodyPr/>
          <a:lstStyle/>
          <a:p>
            <a:fld id="{722688E1-1E92-461B-8181-FB2C46E25C2C}" type="slidenum">
              <a:rPr lang="fr-FR" smtClean="0"/>
              <a:t>‹N°›</a:t>
            </a:fld>
            <a:endParaRPr lang="fr-FR"/>
          </a:p>
        </p:txBody>
      </p:sp>
    </p:spTree>
    <p:extLst>
      <p:ext uri="{BB962C8B-B14F-4D97-AF65-F5344CB8AC3E}">
        <p14:creationId xmlns:p14="http://schemas.microsoft.com/office/powerpoint/2010/main" val="3968342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7D83F3-069F-28E9-DA00-FCC98600992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6325F1-1EFA-569E-3B88-9A09DDC8F25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EB140A-B7DF-8F00-E1D2-FFC75539CE18}"/>
              </a:ext>
            </a:extLst>
          </p:cNvPr>
          <p:cNvSpPr>
            <a:spLocks noGrp="1"/>
          </p:cNvSpPr>
          <p:nvPr>
            <p:ph type="dt" sz="half" idx="10"/>
          </p:nvPr>
        </p:nvSpPr>
        <p:spPr/>
        <p:txBody>
          <a:bodyPr/>
          <a:lstStyle/>
          <a:p>
            <a:fld id="{9E98B942-5CD0-415C-A43E-DC44F306C2D9}"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6AAB42F5-FCB6-5480-EAC2-DA95913B9D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42C390-864B-0821-2DA9-64C162BED442}"/>
              </a:ext>
            </a:extLst>
          </p:cNvPr>
          <p:cNvSpPr>
            <a:spLocks noGrp="1"/>
          </p:cNvSpPr>
          <p:nvPr>
            <p:ph type="sldNum" sz="quarter" idx="12"/>
          </p:nvPr>
        </p:nvSpPr>
        <p:spPr/>
        <p:txBody>
          <a:bodyPr/>
          <a:lstStyle/>
          <a:p>
            <a:fld id="{722688E1-1E92-461B-8181-FB2C46E25C2C}" type="slidenum">
              <a:rPr lang="fr-FR" smtClean="0"/>
              <a:t>‹N°›</a:t>
            </a:fld>
            <a:endParaRPr lang="fr-FR"/>
          </a:p>
        </p:txBody>
      </p:sp>
    </p:spTree>
    <p:extLst>
      <p:ext uri="{BB962C8B-B14F-4D97-AF65-F5344CB8AC3E}">
        <p14:creationId xmlns:p14="http://schemas.microsoft.com/office/powerpoint/2010/main" val="3240310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12129-8055-54DB-53D2-82050A6DBD1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A8E0E88-D393-50C0-B87E-262A449CB8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D201CB3-7B41-1298-A8CD-515F295A0EFE}"/>
              </a:ext>
            </a:extLst>
          </p:cNvPr>
          <p:cNvSpPr>
            <a:spLocks noGrp="1"/>
          </p:cNvSpPr>
          <p:nvPr>
            <p:ph type="dt" sz="half" idx="10"/>
          </p:nvPr>
        </p:nvSpPr>
        <p:spPr/>
        <p:txBody>
          <a:bodyPr/>
          <a:lstStyle/>
          <a:p>
            <a:fld id="{9E98B942-5CD0-415C-A43E-DC44F306C2D9}"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B6815BD6-F12E-FC3B-9965-6A0B294774A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B677C0-9560-61A9-23B1-704F8E4F1076}"/>
              </a:ext>
            </a:extLst>
          </p:cNvPr>
          <p:cNvSpPr>
            <a:spLocks noGrp="1"/>
          </p:cNvSpPr>
          <p:nvPr>
            <p:ph type="sldNum" sz="quarter" idx="12"/>
          </p:nvPr>
        </p:nvSpPr>
        <p:spPr/>
        <p:txBody>
          <a:bodyPr/>
          <a:lstStyle/>
          <a:p>
            <a:fld id="{722688E1-1E92-461B-8181-FB2C46E25C2C}" type="slidenum">
              <a:rPr lang="fr-FR" smtClean="0"/>
              <a:t>‹N°›</a:t>
            </a:fld>
            <a:endParaRPr lang="fr-FR"/>
          </a:p>
        </p:txBody>
      </p:sp>
    </p:spTree>
    <p:extLst>
      <p:ext uri="{BB962C8B-B14F-4D97-AF65-F5344CB8AC3E}">
        <p14:creationId xmlns:p14="http://schemas.microsoft.com/office/powerpoint/2010/main" val="9853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86F76-BD88-75C0-ECDC-7C8A491C697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7F648B7-284D-9A68-BFD8-B6D4C567F3D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87896CD-E41A-7684-FF83-F4A985CDA33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88338DE-245C-F05B-D8CF-30C7CCAE2D2B}"/>
              </a:ext>
            </a:extLst>
          </p:cNvPr>
          <p:cNvSpPr>
            <a:spLocks noGrp="1"/>
          </p:cNvSpPr>
          <p:nvPr>
            <p:ph type="dt" sz="half" idx="10"/>
          </p:nvPr>
        </p:nvSpPr>
        <p:spPr/>
        <p:txBody>
          <a:bodyPr/>
          <a:lstStyle/>
          <a:p>
            <a:fld id="{9E98B942-5CD0-415C-A43E-DC44F306C2D9}" type="datetimeFigureOut">
              <a:rPr lang="fr-FR" smtClean="0"/>
              <a:t>17/01/2025</a:t>
            </a:fld>
            <a:endParaRPr lang="fr-FR"/>
          </a:p>
        </p:txBody>
      </p:sp>
      <p:sp>
        <p:nvSpPr>
          <p:cNvPr id="6" name="Espace réservé du pied de page 5">
            <a:extLst>
              <a:ext uri="{FF2B5EF4-FFF2-40B4-BE49-F238E27FC236}">
                <a16:creationId xmlns:a16="http://schemas.microsoft.com/office/drawing/2014/main" id="{ED893365-94CE-8DAE-50A6-2F0043A0E89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44DC49F-A3A1-329D-62FD-CDA51E7B8BDF}"/>
              </a:ext>
            </a:extLst>
          </p:cNvPr>
          <p:cNvSpPr>
            <a:spLocks noGrp="1"/>
          </p:cNvSpPr>
          <p:nvPr>
            <p:ph type="sldNum" sz="quarter" idx="12"/>
          </p:nvPr>
        </p:nvSpPr>
        <p:spPr/>
        <p:txBody>
          <a:bodyPr/>
          <a:lstStyle/>
          <a:p>
            <a:fld id="{722688E1-1E92-461B-8181-FB2C46E25C2C}" type="slidenum">
              <a:rPr lang="fr-FR" smtClean="0"/>
              <a:t>‹N°›</a:t>
            </a:fld>
            <a:endParaRPr lang="fr-FR"/>
          </a:p>
        </p:txBody>
      </p:sp>
    </p:spTree>
    <p:extLst>
      <p:ext uri="{BB962C8B-B14F-4D97-AF65-F5344CB8AC3E}">
        <p14:creationId xmlns:p14="http://schemas.microsoft.com/office/powerpoint/2010/main" val="2683160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E5B4EC-D352-0749-F98F-E5397729C56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DCA1C65-D0A3-F484-77C3-BCC0E36B7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70011DD-9D77-3AB5-E28B-CEE22AE4867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DEC9E7C-F1FE-8343-0CAA-82A8B06E04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35A07AA-51EE-C01B-7794-8C4C5DD0A5D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C0F36DB-3CE8-29B4-8FB0-58744E0F7E45}"/>
              </a:ext>
            </a:extLst>
          </p:cNvPr>
          <p:cNvSpPr>
            <a:spLocks noGrp="1"/>
          </p:cNvSpPr>
          <p:nvPr>
            <p:ph type="dt" sz="half" idx="10"/>
          </p:nvPr>
        </p:nvSpPr>
        <p:spPr/>
        <p:txBody>
          <a:bodyPr/>
          <a:lstStyle/>
          <a:p>
            <a:fld id="{9E98B942-5CD0-415C-A43E-DC44F306C2D9}" type="datetimeFigureOut">
              <a:rPr lang="fr-FR" smtClean="0"/>
              <a:t>17/01/2025</a:t>
            </a:fld>
            <a:endParaRPr lang="fr-FR"/>
          </a:p>
        </p:txBody>
      </p:sp>
      <p:sp>
        <p:nvSpPr>
          <p:cNvPr id="8" name="Espace réservé du pied de page 7">
            <a:extLst>
              <a:ext uri="{FF2B5EF4-FFF2-40B4-BE49-F238E27FC236}">
                <a16:creationId xmlns:a16="http://schemas.microsoft.com/office/drawing/2014/main" id="{66967038-7981-7946-8665-65EDA6DF9E2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02F43DF-7982-F2AA-E603-92A466F139AA}"/>
              </a:ext>
            </a:extLst>
          </p:cNvPr>
          <p:cNvSpPr>
            <a:spLocks noGrp="1"/>
          </p:cNvSpPr>
          <p:nvPr>
            <p:ph type="sldNum" sz="quarter" idx="12"/>
          </p:nvPr>
        </p:nvSpPr>
        <p:spPr/>
        <p:txBody>
          <a:bodyPr/>
          <a:lstStyle/>
          <a:p>
            <a:fld id="{722688E1-1E92-461B-8181-FB2C46E25C2C}" type="slidenum">
              <a:rPr lang="fr-FR" smtClean="0"/>
              <a:t>‹N°›</a:t>
            </a:fld>
            <a:endParaRPr lang="fr-FR"/>
          </a:p>
        </p:txBody>
      </p:sp>
    </p:spTree>
    <p:extLst>
      <p:ext uri="{BB962C8B-B14F-4D97-AF65-F5344CB8AC3E}">
        <p14:creationId xmlns:p14="http://schemas.microsoft.com/office/powerpoint/2010/main" val="47640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1C809-85F1-5A8C-455B-2C9B0BC062F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94A9CC2-A65C-D3B6-D1AF-283D71A95591}"/>
              </a:ext>
            </a:extLst>
          </p:cNvPr>
          <p:cNvSpPr>
            <a:spLocks noGrp="1"/>
          </p:cNvSpPr>
          <p:nvPr>
            <p:ph type="dt" sz="half" idx="10"/>
          </p:nvPr>
        </p:nvSpPr>
        <p:spPr/>
        <p:txBody>
          <a:bodyPr/>
          <a:lstStyle/>
          <a:p>
            <a:fld id="{9E98B942-5CD0-415C-A43E-DC44F306C2D9}" type="datetimeFigureOut">
              <a:rPr lang="fr-FR" smtClean="0"/>
              <a:t>17/01/2025</a:t>
            </a:fld>
            <a:endParaRPr lang="fr-FR"/>
          </a:p>
        </p:txBody>
      </p:sp>
      <p:sp>
        <p:nvSpPr>
          <p:cNvPr id="4" name="Espace réservé du pied de page 3">
            <a:extLst>
              <a:ext uri="{FF2B5EF4-FFF2-40B4-BE49-F238E27FC236}">
                <a16:creationId xmlns:a16="http://schemas.microsoft.com/office/drawing/2014/main" id="{C4561C3F-EDDF-4837-4D48-459CE6DD902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0EF950E-CD70-DF6F-5A16-4F6E3776616F}"/>
              </a:ext>
            </a:extLst>
          </p:cNvPr>
          <p:cNvSpPr>
            <a:spLocks noGrp="1"/>
          </p:cNvSpPr>
          <p:nvPr>
            <p:ph type="sldNum" sz="quarter" idx="12"/>
          </p:nvPr>
        </p:nvSpPr>
        <p:spPr/>
        <p:txBody>
          <a:bodyPr/>
          <a:lstStyle/>
          <a:p>
            <a:fld id="{722688E1-1E92-461B-8181-FB2C46E25C2C}" type="slidenum">
              <a:rPr lang="fr-FR" smtClean="0"/>
              <a:t>‹N°›</a:t>
            </a:fld>
            <a:endParaRPr lang="fr-FR"/>
          </a:p>
        </p:txBody>
      </p:sp>
    </p:spTree>
    <p:extLst>
      <p:ext uri="{BB962C8B-B14F-4D97-AF65-F5344CB8AC3E}">
        <p14:creationId xmlns:p14="http://schemas.microsoft.com/office/powerpoint/2010/main" val="2519082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5A12798-8323-4529-4D9D-037F5A9680B2}"/>
              </a:ext>
            </a:extLst>
          </p:cNvPr>
          <p:cNvSpPr>
            <a:spLocks noGrp="1"/>
          </p:cNvSpPr>
          <p:nvPr>
            <p:ph type="dt" sz="half" idx="10"/>
          </p:nvPr>
        </p:nvSpPr>
        <p:spPr/>
        <p:txBody>
          <a:bodyPr/>
          <a:lstStyle/>
          <a:p>
            <a:fld id="{9E98B942-5CD0-415C-A43E-DC44F306C2D9}" type="datetimeFigureOut">
              <a:rPr lang="fr-FR" smtClean="0"/>
              <a:t>17/01/2025</a:t>
            </a:fld>
            <a:endParaRPr lang="fr-FR"/>
          </a:p>
        </p:txBody>
      </p:sp>
      <p:sp>
        <p:nvSpPr>
          <p:cNvPr id="3" name="Espace réservé du pied de page 2">
            <a:extLst>
              <a:ext uri="{FF2B5EF4-FFF2-40B4-BE49-F238E27FC236}">
                <a16:creationId xmlns:a16="http://schemas.microsoft.com/office/drawing/2014/main" id="{452C58D5-7141-94AD-EA38-263B41359A7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55150BB-4A65-E2E6-AC9E-D7FDD3A8ECD0}"/>
              </a:ext>
            </a:extLst>
          </p:cNvPr>
          <p:cNvSpPr>
            <a:spLocks noGrp="1"/>
          </p:cNvSpPr>
          <p:nvPr>
            <p:ph type="sldNum" sz="quarter" idx="12"/>
          </p:nvPr>
        </p:nvSpPr>
        <p:spPr/>
        <p:txBody>
          <a:bodyPr/>
          <a:lstStyle/>
          <a:p>
            <a:fld id="{722688E1-1E92-461B-8181-FB2C46E25C2C}" type="slidenum">
              <a:rPr lang="fr-FR" smtClean="0"/>
              <a:t>‹N°›</a:t>
            </a:fld>
            <a:endParaRPr lang="fr-FR"/>
          </a:p>
        </p:txBody>
      </p:sp>
    </p:spTree>
    <p:extLst>
      <p:ext uri="{BB962C8B-B14F-4D97-AF65-F5344CB8AC3E}">
        <p14:creationId xmlns:p14="http://schemas.microsoft.com/office/powerpoint/2010/main" val="2177522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E2B8F0-4DA8-A284-3B7E-3F508970C87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0A70E57-3493-D120-2F49-8219E913A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AE61D3E-4135-48CF-79C0-FD1C1FD26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8075205-ED3A-3961-FD91-444CF11711E9}"/>
              </a:ext>
            </a:extLst>
          </p:cNvPr>
          <p:cNvSpPr>
            <a:spLocks noGrp="1"/>
          </p:cNvSpPr>
          <p:nvPr>
            <p:ph type="dt" sz="half" idx="10"/>
          </p:nvPr>
        </p:nvSpPr>
        <p:spPr/>
        <p:txBody>
          <a:bodyPr/>
          <a:lstStyle/>
          <a:p>
            <a:fld id="{9E98B942-5CD0-415C-A43E-DC44F306C2D9}" type="datetimeFigureOut">
              <a:rPr lang="fr-FR" smtClean="0"/>
              <a:t>17/01/2025</a:t>
            </a:fld>
            <a:endParaRPr lang="fr-FR"/>
          </a:p>
        </p:txBody>
      </p:sp>
      <p:sp>
        <p:nvSpPr>
          <p:cNvPr id="6" name="Espace réservé du pied de page 5">
            <a:extLst>
              <a:ext uri="{FF2B5EF4-FFF2-40B4-BE49-F238E27FC236}">
                <a16:creationId xmlns:a16="http://schemas.microsoft.com/office/drawing/2014/main" id="{137A3B82-7545-3973-4BB1-8B05162A8C7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689CA97-0E7D-3D81-C1D4-0939459A049E}"/>
              </a:ext>
            </a:extLst>
          </p:cNvPr>
          <p:cNvSpPr>
            <a:spLocks noGrp="1"/>
          </p:cNvSpPr>
          <p:nvPr>
            <p:ph type="sldNum" sz="quarter" idx="12"/>
          </p:nvPr>
        </p:nvSpPr>
        <p:spPr/>
        <p:txBody>
          <a:bodyPr/>
          <a:lstStyle/>
          <a:p>
            <a:fld id="{722688E1-1E92-461B-8181-FB2C46E25C2C}" type="slidenum">
              <a:rPr lang="fr-FR" smtClean="0"/>
              <a:t>‹N°›</a:t>
            </a:fld>
            <a:endParaRPr lang="fr-FR"/>
          </a:p>
        </p:txBody>
      </p:sp>
    </p:spTree>
    <p:extLst>
      <p:ext uri="{BB962C8B-B14F-4D97-AF65-F5344CB8AC3E}">
        <p14:creationId xmlns:p14="http://schemas.microsoft.com/office/powerpoint/2010/main" val="1933928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B230D-956C-F6A2-ABF4-33151F52EF3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CEB1C81-CEF4-A3A2-19C1-185E10581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1A6A731-F6F3-2197-5ED5-05507E71F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F66C732-D4AB-2AF8-5CE0-4D0194945089}"/>
              </a:ext>
            </a:extLst>
          </p:cNvPr>
          <p:cNvSpPr>
            <a:spLocks noGrp="1"/>
          </p:cNvSpPr>
          <p:nvPr>
            <p:ph type="dt" sz="half" idx="10"/>
          </p:nvPr>
        </p:nvSpPr>
        <p:spPr/>
        <p:txBody>
          <a:bodyPr/>
          <a:lstStyle/>
          <a:p>
            <a:fld id="{9E98B942-5CD0-415C-A43E-DC44F306C2D9}" type="datetimeFigureOut">
              <a:rPr lang="fr-FR" smtClean="0"/>
              <a:t>17/01/2025</a:t>
            </a:fld>
            <a:endParaRPr lang="fr-FR"/>
          </a:p>
        </p:txBody>
      </p:sp>
      <p:sp>
        <p:nvSpPr>
          <p:cNvPr id="6" name="Espace réservé du pied de page 5">
            <a:extLst>
              <a:ext uri="{FF2B5EF4-FFF2-40B4-BE49-F238E27FC236}">
                <a16:creationId xmlns:a16="http://schemas.microsoft.com/office/drawing/2014/main" id="{C006A8B8-3331-C095-BFC1-FB681BB6099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AC5B712-08EF-B71A-94E4-F984AE050F7D}"/>
              </a:ext>
            </a:extLst>
          </p:cNvPr>
          <p:cNvSpPr>
            <a:spLocks noGrp="1"/>
          </p:cNvSpPr>
          <p:nvPr>
            <p:ph type="sldNum" sz="quarter" idx="12"/>
          </p:nvPr>
        </p:nvSpPr>
        <p:spPr/>
        <p:txBody>
          <a:bodyPr/>
          <a:lstStyle/>
          <a:p>
            <a:fld id="{722688E1-1E92-461B-8181-FB2C46E25C2C}" type="slidenum">
              <a:rPr lang="fr-FR" smtClean="0"/>
              <a:t>‹N°›</a:t>
            </a:fld>
            <a:endParaRPr lang="fr-FR"/>
          </a:p>
        </p:txBody>
      </p:sp>
    </p:spTree>
    <p:extLst>
      <p:ext uri="{BB962C8B-B14F-4D97-AF65-F5344CB8AC3E}">
        <p14:creationId xmlns:p14="http://schemas.microsoft.com/office/powerpoint/2010/main" val="41809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56E7A6-2377-B8CC-3831-E8B1BF8EBA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AFC4E43-151A-69BF-799C-0D4F6AF11B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21FC4D4-1788-89C3-5FBF-B7B51A9E46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8B942-5CD0-415C-A43E-DC44F306C2D9}"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2C5F9263-F1E9-0014-C646-40AC7FE53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D62CFF4-D478-9073-1A53-1E4FBBC191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688E1-1E92-461B-8181-FB2C46E25C2C}" type="slidenum">
              <a:rPr lang="fr-FR" smtClean="0"/>
              <a:t>‹N°›</a:t>
            </a:fld>
            <a:endParaRPr lang="fr-FR"/>
          </a:p>
        </p:txBody>
      </p:sp>
    </p:spTree>
    <p:extLst>
      <p:ext uri="{BB962C8B-B14F-4D97-AF65-F5344CB8AC3E}">
        <p14:creationId xmlns:p14="http://schemas.microsoft.com/office/powerpoint/2010/main" val="26577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mailto:cepfomen2014@gmail.com"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02B990D-B542-1FAB-A6E1-2A41E64BC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452" y="410182"/>
            <a:ext cx="1479790" cy="1475441"/>
          </a:xfrm>
          <a:prstGeom prst="rect">
            <a:avLst/>
          </a:prstGeom>
        </p:spPr>
      </p:pic>
      <p:pic>
        <p:nvPicPr>
          <p:cNvPr id="8" name="Image 7">
            <a:extLst>
              <a:ext uri="{FF2B5EF4-FFF2-40B4-BE49-F238E27FC236}">
                <a16:creationId xmlns:a16="http://schemas.microsoft.com/office/drawing/2014/main" id="{F11CA613-7D51-413D-9EED-6812988FF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8" y="296469"/>
            <a:ext cx="1790665" cy="1889233"/>
          </a:xfrm>
          <a:prstGeom prst="rect">
            <a:avLst/>
          </a:prstGeom>
        </p:spPr>
      </p:pic>
      <p:pic>
        <p:nvPicPr>
          <p:cNvPr id="9" name="Google Shape;91;gbe28008794_0_2">
            <a:extLst>
              <a:ext uri="{FF2B5EF4-FFF2-40B4-BE49-F238E27FC236}">
                <a16:creationId xmlns:a16="http://schemas.microsoft.com/office/drawing/2014/main" id="{FD1C0C70-3F23-D44E-A36D-CF72116A6D85}"/>
              </a:ext>
            </a:extLst>
          </p:cNvPr>
          <p:cNvPicPr/>
          <p:nvPr/>
        </p:nvPicPr>
        <p:blipFill rotWithShape="1">
          <a:blip r:embed="rId4" cstate="print">
            <a:alphaModFix/>
            <a:extLst>
              <a:ext uri="{28A0092B-C50C-407E-A947-70E740481C1C}">
                <a14:useLocalDpi xmlns:a14="http://schemas.microsoft.com/office/drawing/2010/main" val="0"/>
              </a:ext>
            </a:extLst>
          </a:blip>
          <a:srcRect/>
          <a:stretch/>
        </p:blipFill>
        <p:spPr>
          <a:xfrm>
            <a:off x="978951" y="2895174"/>
            <a:ext cx="1706472" cy="2832951"/>
          </a:xfrm>
          <a:prstGeom prst="rect">
            <a:avLst/>
          </a:prstGeom>
          <a:noFill/>
          <a:ln>
            <a:noFill/>
          </a:ln>
        </p:spPr>
      </p:pic>
      <p:sp>
        <p:nvSpPr>
          <p:cNvPr id="11" name="ZoneTexte 10">
            <a:extLst>
              <a:ext uri="{FF2B5EF4-FFF2-40B4-BE49-F238E27FC236}">
                <a16:creationId xmlns:a16="http://schemas.microsoft.com/office/drawing/2014/main" id="{6F96F758-6A71-0F6B-610F-A33F5A36F1D3}"/>
              </a:ext>
            </a:extLst>
          </p:cNvPr>
          <p:cNvSpPr txBox="1"/>
          <p:nvPr/>
        </p:nvSpPr>
        <p:spPr>
          <a:xfrm>
            <a:off x="2398551" y="740047"/>
            <a:ext cx="7146722" cy="523220"/>
          </a:xfrm>
          <a:prstGeom prst="rect">
            <a:avLst/>
          </a:prstGeom>
          <a:noFill/>
        </p:spPr>
        <p:txBody>
          <a:bodyPr wrap="square">
            <a:spAutoFit/>
          </a:bodyPr>
          <a:lstStyle/>
          <a:p>
            <a:pPr marL="228600" marR="1270" algn="ctr">
              <a:spcBef>
                <a:spcPts val="5"/>
              </a:spcBef>
            </a:pPr>
            <a:r>
              <a:rPr lang="en-US" sz="2800" b="1" u="sng" spc="-10" dirty="0">
                <a:effectLst/>
                <a:latin typeface="Calibri" panose="020F0502020204030204" pitchFamily="34" charset="0"/>
                <a:ea typeface="Calibri" panose="020F0502020204030204" pitchFamily="34" charset="0"/>
              </a:rPr>
              <a:t>33rd UIA World Forum of Mediation </a:t>
            </a:r>
            <a:r>
              <a:rPr lang="en-US" sz="2800" b="1" u="sng" spc="-10" dirty="0" err="1">
                <a:effectLst/>
                <a:latin typeface="Calibri" panose="020F0502020204030204" pitchFamily="34" charset="0"/>
                <a:ea typeface="Calibri" panose="020F0502020204030204" pitchFamily="34" charset="0"/>
              </a:rPr>
              <a:t>Centres</a:t>
            </a:r>
            <a:endParaRPr lang="fr-CM" sz="2800" dirty="0">
              <a:effectLst/>
              <a:latin typeface="Calibri" panose="020F0502020204030204" pitchFamily="34" charset="0"/>
              <a:ea typeface="Calibri" panose="020F0502020204030204" pitchFamily="34" charset="0"/>
            </a:endParaRPr>
          </a:p>
        </p:txBody>
      </p:sp>
      <p:sp>
        <p:nvSpPr>
          <p:cNvPr id="13" name="ZoneTexte 12">
            <a:extLst>
              <a:ext uri="{FF2B5EF4-FFF2-40B4-BE49-F238E27FC236}">
                <a16:creationId xmlns:a16="http://schemas.microsoft.com/office/drawing/2014/main" id="{C9F4654E-89D6-2E2D-1DD0-68C6DBB762FA}"/>
              </a:ext>
            </a:extLst>
          </p:cNvPr>
          <p:cNvSpPr txBox="1"/>
          <p:nvPr/>
        </p:nvSpPr>
        <p:spPr>
          <a:xfrm>
            <a:off x="3048811" y="1541655"/>
            <a:ext cx="6094378" cy="369332"/>
          </a:xfrm>
          <a:prstGeom prst="rect">
            <a:avLst/>
          </a:prstGeom>
          <a:noFill/>
        </p:spPr>
        <p:txBody>
          <a:bodyPr wrap="square">
            <a:spAutoFit/>
          </a:bodyPr>
          <a:lstStyle/>
          <a:p>
            <a:pPr marL="228600" algn="ctr">
              <a:spcBef>
                <a:spcPts val="1275"/>
              </a:spcBef>
            </a:pPr>
            <a:r>
              <a:rPr lang="fr-FR" sz="1800" b="1" i="1" kern="0" dirty="0">
                <a:solidFill>
                  <a:srgbClr val="C00000"/>
                </a:solidFill>
                <a:effectLst/>
                <a:latin typeface="Calibri" panose="020F0502020204030204" pitchFamily="34" charset="0"/>
                <a:ea typeface="Calibri" panose="020F0502020204030204" pitchFamily="34" charset="0"/>
              </a:rPr>
              <a:t>Du 17 Janvier au 18 Janvier 2025</a:t>
            </a:r>
            <a:endParaRPr lang="fr-CM" sz="1800" b="1" i="1" kern="0" dirty="0">
              <a:effectLst/>
              <a:latin typeface="Calibri" panose="020F0502020204030204" pitchFamily="34" charset="0"/>
              <a:ea typeface="Calibri" panose="020F0502020204030204" pitchFamily="34" charset="0"/>
            </a:endParaRPr>
          </a:p>
        </p:txBody>
      </p:sp>
      <p:sp>
        <p:nvSpPr>
          <p:cNvPr id="14" name="ZoneTexte 13">
            <a:extLst>
              <a:ext uri="{FF2B5EF4-FFF2-40B4-BE49-F238E27FC236}">
                <a16:creationId xmlns:a16="http://schemas.microsoft.com/office/drawing/2014/main" id="{A468D398-E650-A87A-8211-25FD453E2035}"/>
              </a:ext>
            </a:extLst>
          </p:cNvPr>
          <p:cNvSpPr txBox="1"/>
          <p:nvPr/>
        </p:nvSpPr>
        <p:spPr>
          <a:xfrm>
            <a:off x="2796700" y="2795904"/>
            <a:ext cx="4664413" cy="461665"/>
          </a:xfrm>
          <a:prstGeom prst="rect">
            <a:avLst/>
          </a:prstGeom>
          <a:noFill/>
        </p:spPr>
        <p:txBody>
          <a:bodyPr wrap="square" rtlCol="0">
            <a:spAutoFit/>
          </a:bodyPr>
          <a:lstStyle/>
          <a:p>
            <a:r>
              <a:rPr lang="fr-FR" sz="2400" b="1" dirty="0"/>
              <a:t>Brigitte ADA NNENGUE LEBRETON</a:t>
            </a:r>
          </a:p>
        </p:txBody>
      </p:sp>
      <p:sp>
        <p:nvSpPr>
          <p:cNvPr id="15" name="ZoneTexte 14">
            <a:extLst>
              <a:ext uri="{FF2B5EF4-FFF2-40B4-BE49-F238E27FC236}">
                <a16:creationId xmlns:a16="http://schemas.microsoft.com/office/drawing/2014/main" id="{0A8C75C2-E5EC-EBDE-CD51-B1C7B8CB7B81}"/>
              </a:ext>
            </a:extLst>
          </p:cNvPr>
          <p:cNvSpPr txBox="1"/>
          <p:nvPr/>
        </p:nvSpPr>
        <p:spPr>
          <a:xfrm>
            <a:off x="2796700" y="3358109"/>
            <a:ext cx="9129409" cy="2146998"/>
          </a:xfrm>
          <a:prstGeom prst="rect">
            <a:avLst/>
          </a:prstGeom>
          <a:noFill/>
        </p:spPr>
        <p:txBody>
          <a:bodyPr wrap="square" rtlCol="0">
            <a:spAutoFit/>
          </a:bodyPr>
          <a:lstStyle/>
          <a:p>
            <a:pPr marL="285750" indent="-285750">
              <a:buFont typeface="Arial" panose="020B0604020202020204" pitchFamily="34" charset="0"/>
              <a:buChar char="•"/>
            </a:pPr>
            <a:r>
              <a:rPr lang="fr-FR" sz="1600" dirty="0"/>
              <a:t>Ancien Président de l'Assemblée Générale de l'Ordre National des Avocats au Barreau du Cameroun.</a:t>
            </a:r>
          </a:p>
          <a:p>
            <a:pPr marL="285750" indent="-285750">
              <a:lnSpc>
                <a:spcPct val="150000"/>
              </a:lnSpc>
              <a:buFont typeface="Arial" panose="020B0604020202020204" pitchFamily="34" charset="0"/>
              <a:buChar char="•"/>
            </a:pPr>
            <a:r>
              <a:rPr lang="fr-FR" sz="1600" dirty="0"/>
              <a:t>Conciliatrice au CIRDI</a:t>
            </a:r>
          </a:p>
          <a:p>
            <a:pPr marL="285750" indent="-285750">
              <a:lnSpc>
                <a:spcPct val="150000"/>
              </a:lnSpc>
              <a:buFont typeface="Arial" panose="020B0604020202020204" pitchFamily="34" charset="0"/>
              <a:buChar char="•"/>
            </a:pPr>
            <a:r>
              <a:rPr lang="fr-FR" sz="1600" dirty="0"/>
              <a:t>Présidente du “CAMA" (Conseil des Avocats Médiateurs Diplômés d'Afrique</a:t>
            </a:r>
          </a:p>
          <a:p>
            <a:pPr marL="285750" indent="-285750">
              <a:lnSpc>
                <a:spcPct val="150000"/>
              </a:lnSpc>
              <a:buFont typeface="Arial" panose="020B0604020202020204" pitchFamily="34" charset="0"/>
              <a:buChar char="•"/>
            </a:pPr>
            <a:r>
              <a:rPr lang="fr-FR" sz="1600" dirty="0"/>
              <a:t>Arbitre référencée à la CC.J.A</a:t>
            </a:r>
          </a:p>
          <a:p>
            <a:pPr marL="285750" indent="-285750">
              <a:lnSpc>
                <a:spcPct val="150000"/>
              </a:lnSpc>
              <a:buFont typeface="Arial" panose="020B0604020202020204" pitchFamily="34" charset="0"/>
              <a:buChar char="•"/>
            </a:pPr>
            <a:r>
              <a:rPr lang="fr-FR" sz="1600" dirty="0"/>
              <a:t>Directrice de la SCP CEPFOMEN “Centre Professionnelle de Formation à la Médiation, à la Négociation et au Droit OHADA au Cameroun”.</a:t>
            </a:r>
          </a:p>
        </p:txBody>
      </p:sp>
      <p:sp>
        <p:nvSpPr>
          <p:cNvPr id="16" name="ZoneTexte 15">
            <a:extLst>
              <a:ext uri="{FF2B5EF4-FFF2-40B4-BE49-F238E27FC236}">
                <a16:creationId xmlns:a16="http://schemas.microsoft.com/office/drawing/2014/main" id="{3380A324-6841-D5F0-8DC9-24AF23901EB8}"/>
              </a:ext>
            </a:extLst>
          </p:cNvPr>
          <p:cNvSpPr txBox="1"/>
          <p:nvPr/>
        </p:nvSpPr>
        <p:spPr>
          <a:xfrm>
            <a:off x="2329771" y="5728125"/>
            <a:ext cx="8336604" cy="369332"/>
          </a:xfrm>
          <a:prstGeom prst="rect">
            <a:avLst/>
          </a:prstGeom>
          <a:noFill/>
        </p:spPr>
        <p:txBody>
          <a:bodyPr wrap="square" rtlCol="0">
            <a:spAutoFit/>
          </a:bodyPr>
          <a:lstStyle/>
          <a:p>
            <a:r>
              <a:rPr lang="fr-FR" sz="1600" b="1" dirty="0">
                <a:solidFill>
                  <a:srgbClr val="C00000"/>
                </a:solidFill>
              </a:rPr>
              <a:t>Tél : 00 237 699 91 40 20 </a:t>
            </a:r>
            <a:r>
              <a:rPr lang="fr-FR" dirty="0"/>
              <a:t>| Mail: </a:t>
            </a:r>
            <a:r>
              <a:rPr lang="fr-FR" u="sng" dirty="0">
                <a:solidFill>
                  <a:srgbClr val="0070C0"/>
                </a:solidFill>
                <a:hlinkClick r:id="rId5"/>
              </a:rPr>
              <a:t>cepfomen2014@gmail.com</a:t>
            </a:r>
            <a:r>
              <a:rPr lang="fr-FR" u="sng" dirty="0">
                <a:solidFill>
                  <a:srgbClr val="0070C0"/>
                </a:solidFill>
              </a:rPr>
              <a:t> </a:t>
            </a:r>
            <a:r>
              <a:rPr lang="fr-FR" dirty="0">
                <a:solidFill>
                  <a:srgbClr val="002060"/>
                </a:solidFill>
              </a:rPr>
              <a:t>| www.cepfomen.org</a:t>
            </a:r>
          </a:p>
        </p:txBody>
      </p:sp>
      <p:sp>
        <p:nvSpPr>
          <p:cNvPr id="2" name="ZoneTexte 1">
            <a:extLst>
              <a:ext uri="{FF2B5EF4-FFF2-40B4-BE49-F238E27FC236}">
                <a16:creationId xmlns:a16="http://schemas.microsoft.com/office/drawing/2014/main" id="{FFD0DA5A-7189-25CE-0280-030C1487CDC1}"/>
              </a:ext>
            </a:extLst>
          </p:cNvPr>
          <p:cNvSpPr txBox="1"/>
          <p:nvPr/>
        </p:nvSpPr>
        <p:spPr>
          <a:xfrm>
            <a:off x="2905432" y="2108641"/>
            <a:ext cx="7037990" cy="461665"/>
          </a:xfrm>
          <a:prstGeom prst="rect">
            <a:avLst/>
          </a:prstGeom>
          <a:noFill/>
        </p:spPr>
        <p:txBody>
          <a:bodyPr wrap="square" rtlCol="0">
            <a:spAutoFit/>
          </a:bodyPr>
          <a:lstStyle/>
          <a:p>
            <a:pPr algn="just"/>
            <a:r>
              <a:rPr lang="fr-FR" sz="2400" b="1" dirty="0">
                <a:highlight>
                  <a:srgbClr val="FFFF00"/>
                </a:highlight>
              </a:rPr>
              <a:t>DEVELOPPEMENT DE LA MEDIATION EN AFRIQUE </a:t>
            </a:r>
          </a:p>
        </p:txBody>
      </p:sp>
    </p:spTree>
    <p:extLst>
      <p:ext uri="{BB962C8B-B14F-4D97-AF65-F5344CB8AC3E}">
        <p14:creationId xmlns:p14="http://schemas.microsoft.com/office/powerpoint/2010/main" val="1456437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A489456-975D-7D7D-CB1F-806E36AD4123}"/>
              </a:ext>
            </a:extLst>
          </p:cNvPr>
          <p:cNvSpPr txBox="1"/>
          <p:nvPr/>
        </p:nvSpPr>
        <p:spPr>
          <a:xfrm>
            <a:off x="1106294" y="2084609"/>
            <a:ext cx="10380755" cy="1930978"/>
          </a:xfrm>
          <a:prstGeom prst="rect">
            <a:avLst/>
          </a:prstGeom>
          <a:noFill/>
        </p:spPr>
        <p:txBody>
          <a:bodyPr wrap="square" rtlCol="0">
            <a:spAutoFit/>
          </a:bodyPr>
          <a:lstStyle/>
          <a:p>
            <a:pPr algn="l">
              <a:lnSpc>
                <a:spcPts val="2925"/>
              </a:lnSpc>
            </a:pPr>
            <a:r>
              <a:rPr lang="fr-FR" sz="2800" b="1" i="0" dirty="0">
                <a:solidFill>
                  <a:srgbClr val="C00000"/>
                </a:solidFill>
                <a:effectLst/>
                <a:latin typeface="Times New Roman" panose="02020603050405020304" pitchFamily="18" charset="0"/>
                <a:cs typeface="Times New Roman" panose="02020603050405020304" pitchFamily="18" charset="0"/>
              </a:rPr>
              <a:t>Défis</a:t>
            </a:r>
            <a:r>
              <a:rPr lang="fr-FR" sz="2800" b="1" i="0" dirty="0">
                <a:solidFill>
                  <a:srgbClr val="303345"/>
                </a:solidFill>
                <a:effectLst/>
                <a:latin typeface="Times New Roman" panose="02020603050405020304" pitchFamily="18" charset="0"/>
                <a:cs typeface="Times New Roman" panose="02020603050405020304" pitchFamily="18" charset="0"/>
              </a:rPr>
              <a:t> </a:t>
            </a:r>
          </a:p>
          <a:p>
            <a:pPr marL="285750" indent="-285750" algn="l">
              <a:lnSpc>
                <a:spcPts val="2925"/>
              </a:lnSpc>
              <a:buFont typeface="Arial" panose="020B0604020202020204" pitchFamily="34" charset="0"/>
              <a:buChar char="•"/>
            </a:pPr>
            <a:r>
              <a:rPr lang="fr-FR" sz="2400" i="0" dirty="0">
                <a:solidFill>
                  <a:srgbClr val="303345"/>
                </a:solidFill>
                <a:effectLst/>
                <a:latin typeface="Times New Roman" panose="02020603050405020304" pitchFamily="18" charset="0"/>
                <a:cs typeface="Times New Roman" panose="02020603050405020304" pitchFamily="18" charset="0"/>
              </a:rPr>
              <a:t>Manque de cadres légaux harmonisés.</a:t>
            </a:r>
          </a:p>
          <a:p>
            <a:pPr marL="285750" indent="-285750" algn="l">
              <a:lnSpc>
                <a:spcPts val="2925"/>
              </a:lnSpc>
              <a:buFont typeface="Arial" panose="020B0604020202020204" pitchFamily="34" charset="0"/>
              <a:buChar char="•"/>
            </a:pPr>
            <a:r>
              <a:rPr lang="fr-FR" sz="2400" i="0" dirty="0">
                <a:solidFill>
                  <a:srgbClr val="303345"/>
                </a:solidFill>
                <a:effectLst/>
                <a:latin typeface="Times New Roman" panose="02020603050405020304" pitchFamily="18" charset="0"/>
                <a:cs typeface="Times New Roman" panose="02020603050405020304" pitchFamily="18" charset="0"/>
              </a:rPr>
              <a:t>Formation et certification des médiateurs à développer.</a:t>
            </a:r>
          </a:p>
          <a:p>
            <a:pPr marL="285750" indent="-285750" algn="l">
              <a:lnSpc>
                <a:spcPts val="2925"/>
              </a:lnSpc>
              <a:buFont typeface="Arial" panose="020B0604020202020204" pitchFamily="34" charset="0"/>
              <a:buChar char="•"/>
            </a:pPr>
            <a:r>
              <a:rPr lang="fr-FR" sz="2400" i="0" dirty="0">
                <a:solidFill>
                  <a:srgbClr val="303345"/>
                </a:solidFill>
                <a:effectLst/>
                <a:latin typeface="Times New Roman" panose="02020603050405020304" pitchFamily="18" charset="0"/>
                <a:cs typeface="Times New Roman" panose="02020603050405020304" pitchFamily="18" charset="0"/>
              </a:rPr>
              <a:t>Défis liés à l'accès et à la sensibilisation aux modes alternatifs de règlement  des conflits</a:t>
            </a:r>
          </a:p>
        </p:txBody>
      </p:sp>
      <p:sp>
        <p:nvSpPr>
          <p:cNvPr id="6" name="ZoneTexte 5">
            <a:extLst>
              <a:ext uri="{FF2B5EF4-FFF2-40B4-BE49-F238E27FC236}">
                <a16:creationId xmlns:a16="http://schemas.microsoft.com/office/drawing/2014/main" id="{C997675C-BE34-696D-C213-D02FF61E022A}"/>
              </a:ext>
            </a:extLst>
          </p:cNvPr>
          <p:cNvSpPr txBox="1"/>
          <p:nvPr/>
        </p:nvSpPr>
        <p:spPr>
          <a:xfrm>
            <a:off x="1106294" y="4481254"/>
            <a:ext cx="10221548" cy="1579920"/>
          </a:xfrm>
          <a:prstGeom prst="rect">
            <a:avLst/>
          </a:prstGeom>
          <a:noFill/>
        </p:spPr>
        <p:txBody>
          <a:bodyPr wrap="square" rtlCol="0">
            <a:spAutoFit/>
          </a:bodyPr>
          <a:lstStyle/>
          <a:p>
            <a:pPr algn="l">
              <a:lnSpc>
                <a:spcPts val="2925"/>
              </a:lnSpc>
            </a:pPr>
            <a:r>
              <a:rPr lang="fr-FR" sz="2800" b="1" i="0" dirty="0">
                <a:solidFill>
                  <a:srgbClr val="C00000"/>
                </a:solidFill>
                <a:effectLst/>
                <a:latin typeface="Times New Roman" panose="02020603050405020304" pitchFamily="18" charset="0"/>
                <a:cs typeface="Times New Roman" panose="02020603050405020304" pitchFamily="18" charset="0"/>
              </a:rPr>
              <a:t>Opportunités</a:t>
            </a:r>
            <a:r>
              <a:rPr lang="fr-FR" sz="2800" b="1" i="0" dirty="0">
                <a:solidFill>
                  <a:srgbClr val="303345"/>
                </a:solidFill>
                <a:effectLst/>
                <a:latin typeface="Times New Roman" panose="02020603050405020304" pitchFamily="18" charset="0"/>
                <a:cs typeface="Times New Roman" panose="02020603050405020304" pitchFamily="18" charset="0"/>
              </a:rPr>
              <a:t> </a:t>
            </a:r>
          </a:p>
          <a:p>
            <a:pPr marL="285750" indent="-285750" algn="l">
              <a:lnSpc>
                <a:spcPts val="2925"/>
              </a:lnSpc>
              <a:buFont typeface="Arial" panose="020B0604020202020204" pitchFamily="34" charset="0"/>
              <a:buChar char="•"/>
            </a:pPr>
            <a:r>
              <a:rPr lang="fr-FR" sz="2800" i="0" dirty="0">
                <a:solidFill>
                  <a:srgbClr val="303345"/>
                </a:solidFill>
                <a:effectLst/>
                <a:latin typeface="Times New Roman" panose="02020603050405020304" pitchFamily="18" charset="0"/>
                <a:cs typeface="Times New Roman" panose="02020603050405020304" pitchFamily="18" charset="0"/>
              </a:rPr>
              <a:t>Mobilisation des savoirs traditionnels.</a:t>
            </a:r>
          </a:p>
          <a:p>
            <a:pPr marL="285750" indent="-285750" algn="l">
              <a:lnSpc>
                <a:spcPts val="2925"/>
              </a:lnSpc>
              <a:buFont typeface="Arial" panose="020B0604020202020204" pitchFamily="34" charset="0"/>
              <a:buChar char="•"/>
            </a:pPr>
            <a:r>
              <a:rPr lang="fr-FR" sz="2800" i="0" dirty="0">
                <a:solidFill>
                  <a:srgbClr val="303345"/>
                </a:solidFill>
                <a:effectLst/>
                <a:latin typeface="Times New Roman" panose="02020603050405020304" pitchFamily="18" charset="0"/>
                <a:cs typeface="Times New Roman" panose="02020603050405020304" pitchFamily="18" charset="0"/>
              </a:rPr>
              <a:t>Utilisation des outils numériques (plateformes en ligne).</a:t>
            </a:r>
          </a:p>
          <a:p>
            <a:pPr marL="285750" indent="-285750" algn="l">
              <a:lnSpc>
                <a:spcPts val="2925"/>
              </a:lnSpc>
              <a:buFont typeface="Arial" panose="020B0604020202020204" pitchFamily="34" charset="0"/>
              <a:buChar char="•"/>
            </a:pPr>
            <a:r>
              <a:rPr lang="fr-FR" sz="2800" i="0" dirty="0">
                <a:solidFill>
                  <a:srgbClr val="303345"/>
                </a:solidFill>
                <a:effectLst/>
                <a:latin typeface="Times New Roman" panose="02020603050405020304" pitchFamily="18" charset="0"/>
                <a:cs typeface="Times New Roman" panose="02020603050405020304" pitchFamily="18" charset="0"/>
              </a:rPr>
              <a:t>Soutien accru des institutions régionales et internationales</a:t>
            </a:r>
            <a:r>
              <a:rPr lang="fr-FR" sz="2000" i="0" dirty="0">
                <a:solidFill>
                  <a:srgbClr val="303345"/>
                </a:solidFill>
                <a:effectLst/>
                <a:latin typeface="Times New Roman" panose="02020603050405020304" pitchFamily="18" charset="0"/>
                <a:cs typeface="Times New Roman" panose="02020603050405020304" pitchFamily="18" charset="0"/>
              </a:rPr>
              <a:t>.</a:t>
            </a:r>
          </a:p>
        </p:txBody>
      </p:sp>
      <p:sp>
        <p:nvSpPr>
          <p:cNvPr id="7" name="ZoneTexte 6">
            <a:extLst>
              <a:ext uri="{FF2B5EF4-FFF2-40B4-BE49-F238E27FC236}">
                <a16:creationId xmlns:a16="http://schemas.microsoft.com/office/drawing/2014/main" id="{4F78B912-8B71-9D69-FD44-BD2FC1F2152F}"/>
              </a:ext>
            </a:extLst>
          </p:cNvPr>
          <p:cNvSpPr txBox="1"/>
          <p:nvPr/>
        </p:nvSpPr>
        <p:spPr>
          <a:xfrm>
            <a:off x="1457011" y="440641"/>
            <a:ext cx="8941857" cy="9149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115000"/>
              </a:lnSpc>
              <a:spcAft>
                <a:spcPts val="800"/>
              </a:spcAft>
            </a:pPr>
            <a:r>
              <a:rPr lang="fr-FR" sz="2400" b="1" dirty="0">
                <a:effectLst/>
                <a:latin typeface="Times New Roman" panose="02020603050405020304" pitchFamily="18" charset="0"/>
                <a:ea typeface="Times New Roman" panose="02020603050405020304" pitchFamily="18" charset="0"/>
              </a:rPr>
              <a:t>IV. DEFIS ET OPPORTUNITES POUR UN DEVELOPPEMENT HARMONISÉ</a:t>
            </a:r>
            <a:endParaRPr lang="fr-CM" sz="2400" dirty="0">
              <a:effectLst/>
              <a:latin typeface="Calibri" panose="020F0502020204030204" pitchFamily="34" charset="0"/>
              <a:ea typeface="Calibri" panose="020F0502020204030204" pitchFamily="34" charset="0"/>
            </a:endParaRPr>
          </a:p>
        </p:txBody>
      </p:sp>
      <p:pic>
        <p:nvPicPr>
          <p:cNvPr id="8" name="Image 7">
            <a:extLst>
              <a:ext uri="{FF2B5EF4-FFF2-40B4-BE49-F238E27FC236}">
                <a16:creationId xmlns:a16="http://schemas.microsoft.com/office/drawing/2014/main" id="{342521FB-C717-C6F4-14AC-CE9D7EA39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0813" y="287149"/>
            <a:ext cx="1071571" cy="1068422"/>
          </a:xfrm>
          <a:prstGeom prst="rect">
            <a:avLst/>
          </a:prstGeom>
        </p:spPr>
      </p:pic>
      <p:sp>
        <p:nvSpPr>
          <p:cNvPr id="9" name="Rectangle 8">
            <a:extLst>
              <a:ext uri="{FF2B5EF4-FFF2-40B4-BE49-F238E27FC236}">
                <a16:creationId xmlns:a16="http://schemas.microsoft.com/office/drawing/2014/main" id="{823427E5-C5AB-35DD-428D-84252D191A3F}"/>
              </a:ext>
            </a:extLst>
          </p:cNvPr>
          <p:cNvSpPr/>
          <p:nvPr/>
        </p:nvSpPr>
        <p:spPr>
          <a:xfrm>
            <a:off x="884254" y="1909187"/>
            <a:ext cx="90435" cy="19895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36A733C-4777-6128-515F-E3E535481DEF}"/>
              </a:ext>
            </a:extLst>
          </p:cNvPr>
          <p:cNvSpPr/>
          <p:nvPr/>
        </p:nvSpPr>
        <p:spPr>
          <a:xfrm>
            <a:off x="864158" y="4353138"/>
            <a:ext cx="90435" cy="19895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49663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B387F-D1E9-46CF-F2A1-88C1D642AF1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A0914223-076B-FA2B-0EEB-E255E8777AAE}"/>
              </a:ext>
            </a:extLst>
          </p:cNvPr>
          <p:cNvSpPr txBox="1"/>
          <p:nvPr/>
        </p:nvSpPr>
        <p:spPr>
          <a:xfrm>
            <a:off x="767843" y="2183220"/>
            <a:ext cx="3889206" cy="443391"/>
          </a:xfrm>
          <a:prstGeom prst="rect">
            <a:avLst/>
          </a:prstGeom>
          <a:solidFill>
            <a:srgbClr val="FFFF00"/>
          </a:solidFill>
        </p:spPr>
        <p:style>
          <a:lnRef idx="1">
            <a:schemeClr val="accent4"/>
          </a:lnRef>
          <a:fillRef idx="3">
            <a:schemeClr val="accent4"/>
          </a:fillRef>
          <a:effectRef idx="2">
            <a:schemeClr val="accent4"/>
          </a:effectRef>
          <a:fontRef idx="minor">
            <a:schemeClr val="lt1"/>
          </a:fontRef>
        </p:style>
        <p:txBody>
          <a:bodyPr wrap="none" rtlCol="0">
            <a:spAutoFit/>
          </a:bodyPr>
          <a:lstStyle/>
          <a:p>
            <a:pPr algn="l">
              <a:lnSpc>
                <a:spcPts val="2925"/>
              </a:lnSpc>
            </a:pPr>
            <a:r>
              <a:rPr lang="fr-FR" sz="2400" b="1" dirty="0">
                <a:solidFill>
                  <a:srgbClr val="303345"/>
                </a:solidFill>
                <a:latin typeface="Times New Roman" panose="02020603050405020304" pitchFamily="18" charset="0"/>
                <a:cs typeface="Times New Roman" panose="02020603050405020304" pitchFamily="18" charset="0"/>
              </a:rPr>
              <a:t>La Charte des Nations Unis </a:t>
            </a:r>
            <a:endParaRPr lang="fr-FR" sz="2400" i="0" dirty="0">
              <a:solidFill>
                <a:srgbClr val="303345"/>
              </a:solidFill>
              <a:effectLst/>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8D087098-6031-85CF-4A46-16963C836B27}"/>
              </a:ext>
            </a:extLst>
          </p:cNvPr>
          <p:cNvSpPr txBox="1"/>
          <p:nvPr/>
        </p:nvSpPr>
        <p:spPr>
          <a:xfrm>
            <a:off x="1457011" y="440641"/>
            <a:ext cx="8941857" cy="9149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115000"/>
              </a:lnSpc>
              <a:spcAft>
                <a:spcPts val="800"/>
              </a:spcAft>
            </a:pPr>
            <a:r>
              <a:rPr lang="fr-FR" sz="2400" b="1" dirty="0">
                <a:latin typeface="Times New Roman" panose="02020603050405020304" pitchFamily="18" charset="0"/>
                <a:ea typeface="Calibri" panose="020F0502020204030204" pitchFamily="34" charset="0"/>
              </a:rPr>
              <a:t>LES TEXTES SUPRANATIONAUX ENCOURAGEANT L’USAGE DES MARD</a:t>
            </a:r>
            <a:endParaRPr lang="fr-CM" sz="2400" dirty="0">
              <a:effectLst/>
              <a:latin typeface="Calibri" panose="020F0502020204030204" pitchFamily="34" charset="0"/>
              <a:ea typeface="Calibri" panose="020F0502020204030204" pitchFamily="34" charset="0"/>
            </a:endParaRPr>
          </a:p>
        </p:txBody>
      </p:sp>
      <p:pic>
        <p:nvPicPr>
          <p:cNvPr id="8" name="Image 7">
            <a:extLst>
              <a:ext uri="{FF2B5EF4-FFF2-40B4-BE49-F238E27FC236}">
                <a16:creationId xmlns:a16="http://schemas.microsoft.com/office/drawing/2014/main" id="{EE5702C6-76F1-79D0-C653-F32A18AAB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0813" y="287149"/>
            <a:ext cx="1071571" cy="1068422"/>
          </a:xfrm>
          <a:prstGeom prst="rect">
            <a:avLst/>
          </a:prstGeom>
        </p:spPr>
      </p:pic>
      <p:sp>
        <p:nvSpPr>
          <p:cNvPr id="2" name="ZoneTexte 1">
            <a:extLst>
              <a:ext uri="{FF2B5EF4-FFF2-40B4-BE49-F238E27FC236}">
                <a16:creationId xmlns:a16="http://schemas.microsoft.com/office/drawing/2014/main" id="{10CE872D-A6DA-B699-739B-3E0532744F7B}"/>
              </a:ext>
            </a:extLst>
          </p:cNvPr>
          <p:cNvSpPr txBox="1"/>
          <p:nvPr/>
        </p:nvSpPr>
        <p:spPr>
          <a:xfrm>
            <a:off x="767843" y="3265550"/>
            <a:ext cx="2877711" cy="443391"/>
          </a:xfrm>
          <a:prstGeom prst="rect">
            <a:avLst/>
          </a:prstGeom>
          <a:solidFill>
            <a:srgbClr val="FFFF00"/>
          </a:solidFill>
        </p:spPr>
        <p:style>
          <a:lnRef idx="1">
            <a:schemeClr val="accent4"/>
          </a:lnRef>
          <a:fillRef idx="3">
            <a:schemeClr val="accent4"/>
          </a:fillRef>
          <a:effectRef idx="2">
            <a:schemeClr val="accent4"/>
          </a:effectRef>
          <a:fontRef idx="minor">
            <a:schemeClr val="lt1"/>
          </a:fontRef>
        </p:style>
        <p:txBody>
          <a:bodyPr wrap="none" rtlCol="0">
            <a:spAutoFit/>
          </a:bodyPr>
          <a:lstStyle/>
          <a:p>
            <a:pPr algn="l">
              <a:lnSpc>
                <a:spcPts val="2925"/>
              </a:lnSpc>
            </a:pPr>
            <a:r>
              <a:rPr lang="fr-FR" sz="2400" b="1" dirty="0">
                <a:solidFill>
                  <a:srgbClr val="303345"/>
                </a:solidFill>
                <a:latin typeface="Times New Roman" panose="02020603050405020304" pitchFamily="18" charset="0"/>
                <a:cs typeface="Times New Roman" panose="02020603050405020304" pitchFamily="18" charset="0"/>
              </a:rPr>
              <a:t>La Charte de l’OUA</a:t>
            </a:r>
          </a:p>
        </p:txBody>
      </p:sp>
      <p:sp>
        <p:nvSpPr>
          <p:cNvPr id="3" name="ZoneTexte 2">
            <a:extLst>
              <a:ext uri="{FF2B5EF4-FFF2-40B4-BE49-F238E27FC236}">
                <a16:creationId xmlns:a16="http://schemas.microsoft.com/office/drawing/2014/main" id="{66A099A3-EB1E-03D3-078D-2F6A395B2528}"/>
              </a:ext>
            </a:extLst>
          </p:cNvPr>
          <p:cNvSpPr txBox="1"/>
          <p:nvPr/>
        </p:nvSpPr>
        <p:spPr>
          <a:xfrm>
            <a:off x="767843" y="4576632"/>
            <a:ext cx="4365298" cy="443391"/>
          </a:xfrm>
          <a:prstGeom prst="rect">
            <a:avLst/>
          </a:prstGeom>
          <a:solidFill>
            <a:srgbClr val="FFFF00"/>
          </a:solidFill>
        </p:spPr>
        <p:style>
          <a:lnRef idx="1">
            <a:schemeClr val="accent4"/>
          </a:lnRef>
          <a:fillRef idx="3">
            <a:schemeClr val="accent4"/>
          </a:fillRef>
          <a:effectRef idx="2">
            <a:schemeClr val="accent4"/>
          </a:effectRef>
          <a:fontRef idx="minor">
            <a:schemeClr val="lt1"/>
          </a:fontRef>
        </p:style>
        <p:txBody>
          <a:bodyPr wrap="none" rtlCol="0">
            <a:spAutoFit/>
          </a:bodyPr>
          <a:lstStyle/>
          <a:p>
            <a:pPr algn="l">
              <a:lnSpc>
                <a:spcPts val="2925"/>
              </a:lnSpc>
            </a:pPr>
            <a:r>
              <a:rPr lang="fr-FR" sz="2400" b="1" dirty="0">
                <a:solidFill>
                  <a:srgbClr val="303345"/>
                </a:solidFill>
                <a:latin typeface="Times New Roman" panose="02020603050405020304" pitchFamily="18" charset="0"/>
                <a:cs typeface="Times New Roman" panose="02020603050405020304" pitchFamily="18" charset="0"/>
              </a:rPr>
              <a:t>Le traité instituant la C.E.E.AC</a:t>
            </a:r>
            <a:endParaRPr lang="fr-FR" sz="2400" i="0" dirty="0">
              <a:solidFill>
                <a:srgbClr val="303345"/>
              </a:solidFill>
              <a:effectLst/>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6BCE4B3E-0D5F-F092-8B68-174D16D4613C}"/>
              </a:ext>
            </a:extLst>
          </p:cNvPr>
          <p:cNvSpPr txBox="1"/>
          <p:nvPr/>
        </p:nvSpPr>
        <p:spPr>
          <a:xfrm>
            <a:off x="840207" y="5493285"/>
            <a:ext cx="1233607" cy="443391"/>
          </a:xfrm>
          <a:prstGeom prst="rect">
            <a:avLst/>
          </a:prstGeom>
          <a:solidFill>
            <a:srgbClr val="FFFF00"/>
          </a:solidFill>
        </p:spPr>
        <p:style>
          <a:lnRef idx="1">
            <a:schemeClr val="accent4"/>
          </a:lnRef>
          <a:fillRef idx="3">
            <a:schemeClr val="accent4"/>
          </a:fillRef>
          <a:effectRef idx="2">
            <a:schemeClr val="accent4"/>
          </a:effectRef>
          <a:fontRef idx="minor">
            <a:schemeClr val="lt1"/>
          </a:fontRef>
        </p:style>
        <p:txBody>
          <a:bodyPr wrap="none" rtlCol="0">
            <a:spAutoFit/>
          </a:bodyPr>
          <a:lstStyle/>
          <a:p>
            <a:pPr algn="l">
              <a:lnSpc>
                <a:spcPts val="2925"/>
              </a:lnSpc>
            </a:pPr>
            <a:r>
              <a:rPr lang="fr-FR" sz="2400" b="1" i="0" dirty="0">
                <a:solidFill>
                  <a:srgbClr val="303345"/>
                </a:solidFill>
                <a:effectLst/>
                <a:latin typeface="Times New Roman" panose="02020603050405020304" pitchFamily="18" charset="0"/>
                <a:cs typeface="Times New Roman" panose="02020603050405020304" pitchFamily="18" charset="0"/>
              </a:rPr>
              <a:t>L’OAPI</a:t>
            </a:r>
            <a:endParaRPr lang="fr-FR" sz="2400" i="0" dirty="0">
              <a:solidFill>
                <a:srgbClr val="303345"/>
              </a:solidFill>
              <a:effectLst/>
              <a:latin typeface="Times New Roman" panose="020206030504050203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E38DB920-0B24-C458-08B6-93A4CB0290CD}"/>
              </a:ext>
            </a:extLst>
          </p:cNvPr>
          <p:cNvSpPr txBox="1"/>
          <p:nvPr/>
        </p:nvSpPr>
        <p:spPr>
          <a:xfrm>
            <a:off x="4911213" y="2333056"/>
            <a:ext cx="6512944"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sz="2400" b="1" dirty="0"/>
              <a:t>Signée à San Francisco le </a:t>
            </a:r>
            <a:r>
              <a:rPr lang="fr-FR" sz="2400" b="1" dirty="0">
                <a:solidFill>
                  <a:srgbClr val="FFFF00"/>
                </a:solidFill>
              </a:rPr>
              <a:t>26/06/1945</a:t>
            </a:r>
            <a:r>
              <a:rPr lang="fr-FR" sz="2400" b="1" dirty="0"/>
              <a:t>, en son chapitre VIII article 52</a:t>
            </a:r>
          </a:p>
        </p:txBody>
      </p:sp>
      <p:sp>
        <p:nvSpPr>
          <p:cNvPr id="10" name="ZoneTexte 9">
            <a:extLst>
              <a:ext uri="{FF2B5EF4-FFF2-40B4-BE49-F238E27FC236}">
                <a16:creationId xmlns:a16="http://schemas.microsoft.com/office/drawing/2014/main" id="{8B9A3530-3F07-D8FB-965D-5B5821C5E18A}"/>
              </a:ext>
            </a:extLst>
          </p:cNvPr>
          <p:cNvSpPr txBox="1"/>
          <p:nvPr/>
        </p:nvSpPr>
        <p:spPr>
          <a:xfrm>
            <a:off x="3879198" y="3314169"/>
            <a:ext cx="7463681"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sz="2400" b="1" dirty="0"/>
              <a:t>Substituée par </a:t>
            </a:r>
            <a:r>
              <a:rPr lang="fr-FR" sz="2400" b="1" dirty="0">
                <a:solidFill>
                  <a:srgbClr val="FFFF00"/>
                </a:solidFill>
              </a:rPr>
              <a:t>l’Union Africaine</a:t>
            </a:r>
            <a:r>
              <a:rPr lang="fr-FR" sz="2400" b="1" dirty="0"/>
              <a:t>, Article 3 et 4 et XIX : règlement pacifique des différends par des MARD</a:t>
            </a:r>
          </a:p>
        </p:txBody>
      </p:sp>
      <p:sp>
        <p:nvSpPr>
          <p:cNvPr id="11" name="ZoneTexte 10">
            <a:extLst>
              <a:ext uri="{FF2B5EF4-FFF2-40B4-BE49-F238E27FC236}">
                <a16:creationId xmlns:a16="http://schemas.microsoft.com/office/drawing/2014/main" id="{2EE6B3A6-0CCD-8B2D-A1B8-31318FC0AC25}"/>
              </a:ext>
            </a:extLst>
          </p:cNvPr>
          <p:cNvSpPr txBox="1"/>
          <p:nvPr/>
        </p:nvSpPr>
        <p:spPr>
          <a:xfrm>
            <a:off x="5192714" y="4536590"/>
            <a:ext cx="6150165"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sz="2400" b="1" dirty="0">
                <a:solidFill>
                  <a:srgbClr val="FFFF00"/>
                </a:solidFill>
              </a:rPr>
              <a:t>Article 83</a:t>
            </a:r>
            <a:r>
              <a:rPr lang="fr-FR" sz="2400" b="1" dirty="0"/>
              <a:t>: Règlement des différends par accord amiable avant tout saisine de la justice</a:t>
            </a:r>
          </a:p>
        </p:txBody>
      </p:sp>
      <p:sp>
        <p:nvSpPr>
          <p:cNvPr id="12" name="ZoneTexte 11">
            <a:extLst>
              <a:ext uri="{FF2B5EF4-FFF2-40B4-BE49-F238E27FC236}">
                <a16:creationId xmlns:a16="http://schemas.microsoft.com/office/drawing/2014/main" id="{DB388412-C6F1-317C-DFDF-FC6AF1D131FB}"/>
              </a:ext>
            </a:extLst>
          </p:cNvPr>
          <p:cNvSpPr txBox="1"/>
          <p:nvPr/>
        </p:nvSpPr>
        <p:spPr>
          <a:xfrm>
            <a:off x="2934929" y="5530315"/>
            <a:ext cx="8407950" cy="4616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sz="2400" b="1" dirty="0">
                <a:solidFill>
                  <a:schemeClr val="bg1"/>
                </a:solidFill>
              </a:rPr>
              <a:t>Et son Centre d’Arbitrage et de Médiation </a:t>
            </a:r>
            <a:r>
              <a:rPr lang="fr-FR" sz="2400" b="1" dirty="0">
                <a:solidFill>
                  <a:srgbClr val="FFFF00"/>
                </a:solidFill>
              </a:rPr>
              <a:t>crée le 14/12/2014</a:t>
            </a:r>
            <a:endParaRPr lang="fr-FR" sz="2400" dirty="0">
              <a:solidFill>
                <a:schemeClr val="bg1"/>
              </a:solidFill>
            </a:endParaRPr>
          </a:p>
        </p:txBody>
      </p:sp>
    </p:spTree>
    <p:extLst>
      <p:ext uri="{BB962C8B-B14F-4D97-AF65-F5344CB8AC3E}">
        <p14:creationId xmlns:p14="http://schemas.microsoft.com/office/powerpoint/2010/main" val="2687141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BFCE1CC-3C2A-EAD8-6D62-253AE7F5B578}"/>
              </a:ext>
            </a:extLst>
          </p:cNvPr>
          <p:cNvSpPr txBox="1"/>
          <p:nvPr/>
        </p:nvSpPr>
        <p:spPr>
          <a:xfrm>
            <a:off x="2368692" y="1996620"/>
            <a:ext cx="4095915" cy="1485022"/>
          </a:xfrm>
          <a:prstGeom prst="rect">
            <a:avLst/>
          </a:prstGeom>
          <a:noFill/>
        </p:spPr>
        <p:txBody>
          <a:bodyPr wrap="square" rtlCol="0">
            <a:spAutoFit/>
          </a:bodyPr>
          <a:lstStyle/>
          <a:p>
            <a:pPr>
              <a:lnSpc>
                <a:spcPts val="2925"/>
              </a:lnSpc>
            </a:pPr>
            <a:r>
              <a:rPr lang="fr-FR" sz="2400" b="1" i="0" dirty="0">
                <a:solidFill>
                  <a:srgbClr val="303345"/>
                </a:solidFill>
                <a:effectLst/>
                <a:latin typeface="Times New Roman" panose="02020603050405020304" pitchFamily="18" charset="0"/>
                <a:cs typeface="Times New Roman" panose="02020603050405020304" pitchFamily="18" charset="0"/>
              </a:rPr>
              <a:t>Renforcer les Cadres Juridiques </a:t>
            </a:r>
            <a:r>
              <a:rPr lang="fr-FR" sz="2400" b="0" i="0" dirty="0">
                <a:solidFill>
                  <a:srgbClr val="222225"/>
                </a:solidFill>
                <a:effectLst/>
                <a:latin typeface="Times New Roman" panose="02020603050405020304" pitchFamily="18" charset="0"/>
                <a:cs typeface="Times New Roman" panose="02020603050405020304" pitchFamily="18" charset="0"/>
              </a:rPr>
              <a:t>régionaux et nationaux</a:t>
            </a:r>
          </a:p>
          <a:p>
            <a:endParaRPr lang="fr-FR" dirty="0"/>
          </a:p>
        </p:txBody>
      </p:sp>
      <p:sp>
        <p:nvSpPr>
          <p:cNvPr id="6" name="ZoneTexte 5">
            <a:extLst>
              <a:ext uri="{FF2B5EF4-FFF2-40B4-BE49-F238E27FC236}">
                <a16:creationId xmlns:a16="http://schemas.microsoft.com/office/drawing/2014/main" id="{781DA239-442C-64D0-CCE0-4FAA8B9AA3BC}"/>
              </a:ext>
            </a:extLst>
          </p:cNvPr>
          <p:cNvSpPr txBox="1"/>
          <p:nvPr/>
        </p:nvSpPr>
        <p:spPr>
          <a:xfrm>
            <a:off x="8309804" y="2090507"/>
            <a:ext cx="3402580" cy="1087477"/>
          </a:xfrm>
          <a:prstGeom prst="rect">
            <a:avLst/>
          </a:prstGeom>
          <a:noFill/>
        </p:spPr>
        <p:txBody>
          <a:bodyPr wrap="square" rtlCol="0">
            <a:spAutoFit/>
          </a:bodyPr>
          <a:lstStyle/>
          <a:p>
            <a:pPr algn="l">
              <a:lnSpc>
                <a:spcPts val="2925"/>
              </a:lnSpc>
            </a:pPr>
            <a:r>
              <a:rPr lang="fr-FR" sz="2400" b="1" i="0" dirty="0">
                <a:solidFill>
                  <a:srgbClr val="303345"/>
                </a:solidFill>
                <a:effectLst/>
                <a:latin typeface="Times New Roman" panose="02020603050405020304" pitchFamily="18" charset="0"/>
                <a:cs typeface="Times New Roman" panose="02020603050405020304" pitchFamily="18" charset="0"/>
              </a:rPr>
              <a:t>Former des Médiateurs</a:t>
            </a:r>
          </a:p>
          <a:p>
            <a:pPr algn="l">
              <a:lnSpc>
                <a:spcPts val="2700"/>
              </a:lnSpc>
            </a:pPr>
            <a:r>
              <a:rPr lang="fr-FR" sz="2400" b="0" i="0" dirty="0">
                <a:solidFill>
                  <a:srgbClr val="222225"/>
                </a:solidFill>
                <a:effectLst/>
                <a:latin typeface="Times New Roman" panose="02020603050405020304" pitchFamily="18" charset="0"/>
                <a:cs typeface="Times New Roman" panose="02020603050405020304" pitchFamily="18" charset="0"/>
              </a:rPr>
              <a:t>locaux et institutionnels.</a:t>
            </a:r>
          </a:p>
          <a:p>
            <a:endParaRPr lang="fr-FR" dirty="0"/>
          </a:p>
        </p:txBody>
      </p:sp>
      <p:sp>
        <p:nvSpPr>
          <p:cNvPr id="7" name="ZoneTexte 6">
            <a:extLst>
              <a:ext uri="{FF2B5EF4-FFF2-40B4-BE49-F238E27FC236}">
                <a16:creationId xmlns:a16="http://schemas.microsoft.com/office/drawing/2014/main" id="{2C10EE6A-0ECA-11B8-CC1B-8F6531DC59B6}"/>
              </a:ext>
            </a:extLst>
          </p:cNvPr>
          <p:cNvSpPr txBox="1"/>
          <p:nvPr/>
        </p:nvSpPr>
        <p:spPr>
          <a:xfrm>
            <a:off x="2368691" y="4347431"/>
            <a:ext cx="4095916" cy="1874872"/>
          </a:xfrm>
          <a:prstGeom prst="rect">
            <a:avLst/>
          </a:prstGeom>
          <a:noFill/>
        </p:spPr>
        <p:txBody>
          <a:bodyPr wrap="square" rtlCol="0">
            <a:spAutoFit/>
          </a:bodyPr>
          <a:lstStyle/>
          <a:p>
            <a:pPr algn="l">
              <a:lnSpc>
                <a:spcPts val="2925"/>
              </a:lnSpc>
            </a:pPr>
            <a:r>
              <a:rPr lang="fr-FR" sz="2400" b="1" i="0" dirty="0">
                <a:solidFill>
                  <a:srgbClr val="303345"/>
                </a:solidFill>
                <a:effectLst/>
                <a:latin typeface="Times New Roman" panose="02020603050405020304" pitchFamily="18" charset="0"/>
                <a:cs typeface="Times New Roman" panose="02020603050405020304" pitchFamily="18" charset="0"/>
              </a:rPr>
              <a:t>Promouvoir les Initiatives Éducatives</a:t>
            </a:r>
          </a:p>
          <a:p>
            <a:pPr algn="l">
              <a:lnSpc>
                <a:spcPts val="2700"/>
              </a:lnSpc>
            </a:pPr>
            <a:r>
              <a:rPr lang="fr-FR" sz="2400" b="0" i="0" dirty="0">
                <a:solidFill>
                  <a:srgbClr val="222225"/>
                </a:solidFill>
                <a:effectLst/>
                <a:latin typeface="Times New Roman" panose="02020603050405020304" pitchFamily="18" charset="0"/>
                <a:cs typeface="Times New Roman" panose="02020603050405020304" pitchFamily="18" charset="0"/>
              </a:rPr>
              <a:t>Intégration dans les </a:t>
            </a:r>
            <a:r>
              <a:rPr lang="fr-FR" sz="2400" b="0" i="0" dirty="0" err="1">
                <a:solidFill>
                  <a:srgbClr val="222225"/>
                </a:solidFill>
                <a:effectLst/>
                <a:latin typeface="Times New Roman" panose="02020603050405020304" pitchFamily="18" charset="0"/>
                <a:cs typeface="Times New Roman" panose="02020603050405020304" pitchFamily="18" charset="0"/>
              </a:rPr>
              <a:t>curriculas</a:t>
            </a:r>
            <a:r>
              <a:rPr lang="fr-FR" sz="2400" b="0" i="0" dirty="0">
                <a:solidFill>
                  <a:srgbClr val="222225"/>
                </a:solidFill>
                <a:effectLst/>
                <a:latin typeface="Times New Roman" panose="02020603050405020304" pitchFamily="18" charset="0"/>
                <a:cs typeface="Times New Roman" panose="02020603050405020304" pitchFamily="18" charset="0"/>
              </a:rPr>
              <a:t> scolaires et sensibilisation communautaire.</a:t>
            </a:r>
          </a:p>
        </p:txBody>
      </p:sp>
      <p:sp>
        <p:nvSpPr>
          <p:cNvPr id="8" name="ZoneTexte 7">
            <a:extLst>
              <a:ext uri="{FF2B5EF4-FFF2-40B4-BE49-F238E27FC236}">
                <a16:creationId xmlns:a16="http://schemas.microsoft.com/office/drawing/2014/main" id="{A2C76491-C5F8-2A5C-84C4-C8510069971A}"/>
              </a:ext>
            </a:extLst>
          </p:cNvPr>
          <p:cNvSpPr txBox="1"/>
          <p:nvPr/>
        </p:nvSpPr>
        <p:spPr>
          <a:xfrm>
            <a:off x="8402884" y="4035639"/>
            <a:ext cx="3604896" cy="2498120"/>
          </a:xfrm>
          <a:prstGeom prst="rect">
            <a:avLst/>
          </a:prstGeom>
          <a:noFill/>
        </p:spPr>
        <p:txBody>
          <a:bodyPr wrap="square" rtlCol="0">
            <a:spAutoFit/>
          </a:bodyPr>
          <a:lstStyle/>
          <a:p>
            <a:pPr algn="l">
              <a:lnSpc>
                <a:spcPts val="2925"/>
              </a:lnSpc>
            </a:pPr>
            <a:r>
              <a:rPr lang="fr-FR" sz="2400" b="1" i="0" dirty="0">
                <a:solidFill>
                  <a:srgbClr val="303345"/>
                </a:solidFill>
                <a:effectLst/>
                <a:latin typeface="Times New Roman" panose="02020603050405020304" pitchFamily="18" charset="0"/>
                <a:cs typeface="Times New Roman" panose="02020603050405020304" pitchFamily="18" charset="0"/>
              </a:rPr>
              <a:t>Favoriser la Coopération Interrégionale</a:t>
            </a:r>
          </a:p>
          <a:p>
            <a:pPr algn="l">
              <a:lnSpc>
                <a:spcPts val="2700"/>
              </a:lnSpc>
            </a:pPr>
            <a:r>
              <a:rPr lang="fr-FR" sz="2400" b="0" i="0" dirty="0">
                <a:solidFill>
                  <a:srgbClr val="222225"/>
                </a:solidFill>
                <a:effectLst/>
                <a:latin typeface="Times New Roman" panose="02020603050405020304" pitchFamily="18" charset="0"/>
                <a:cs typeface="Times New Roman" panose="02020603050405020304" pitchFamily="18" charset="0"/>
              </a:rPr>
              <a:t>Échanges de bonnes pratiques entre sous-régions, rôle de l’Union africaine</a:t>
            </a:r>
          </a:p>
          <a:p>
            <a:endParaRPr lang="fr-FR" dirty="0">
              <a:latin typeface="Times New Roman" panose="020206030504050203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2E2F7B94-1F4E-25B0-AA6D-D90744522F12}"/>
              </a:ext>
            </a:extLst>
          </p:cNvPr>
          <p:cNvSpPr txBox="1"/>
          <p:nvPr/>
        </p:nvSpPr>
        <p:spPr>
          <a:xfrm>
            <a:off x="1470784" y="558075"/>
            <a:ext cx="8941857" cy="115454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115000"/>
              </a:lnSpc>
              <a:spcAft>
                <a:spcPts val="800"/>
              </a:spcAft>
            </a:pPr>
            <a:r>
              <a:rPr lang="fr-FR" sz="2800" b="1" dirty="0">
                <a:effectLst/>
                <a:latin typeface="Times New Roman" panose="02020603050405020304" pitchFamily="18" charset="0"/>
                <a:ea typeface="Times New Roman" panose="02020603050405020304" pitchFamily="18" charset="0"/>
              </a:rPr>
              <a:t>V- PROPOSITIONS ET PERSPECTIVES</a:t>
            </a:r>
          </a:p>
          <a:p>
            <a:pPr algn="ctr">
              <a:lnSpc>
                <a:spcPct val="115000"/>
              </a:lnSpc>
              <a:spcAft>
                <a:spcPts val="800"/>
              </a:spcAft>
            </a:pPr>
            <a:r>
              <a:rPr lang="fr-FR" sz="2800" b="1" dirty="0">
                <a:effectLst/>
                <a:latin typeface="Times New Roman" panose="02020603050405020304" pitchFamily="18" charset="0"/>
                <a:ea typeface="Times New Roman" panose="02020603050405020304" pitchFamily="18" charset="0"/>
              </a:rPr>
              <a:t> POUR L’AVENIR</a:t>
            </a:r>
            <a:endParaRPr lang="fr-CM" sz="2800" dirty="0">
              <a:effectLst/>
              <a:latin typeface="Calibri" panose="020F0502020204030204" pitchFamily="34" charset="0"/>
              <a:ea typeface="Calibri" panose="020F0502020204030204" pitchFamily="34" charset="0"/>
            </a:endParaRPr>
          </a:p>
        </p:txBody>
      </p:sp>
      <p:pic>
        <p:nvPicPr>
          <p:cNvPr id="10" name="Image 9">
            <a:extLst>
              <a:ext uri="{FF2B5EF4-FFF2-40B4-BE49-F238E27FC236}">
                <a16:creationId xmlns:a16="http://schemas.microsoft.com/office/drawing/2014/main" id="{E7B1C42E-4B8C-D6B5-777E-6A67D2453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0813" y="287149"/>
            <a:ext cx="1071571" cy="1068422"/>
          </a:xfrm>
          <a:prstGeom prst="rect">
            <a:avLst/>
          </a:prstGeom>
        </p:spPr>
      </p:pic>
      <p:pic>
        <p:nvPicPr>
          <p:cNvPr id="12" name="Image 11">
            <a:extLst>
              <a:ext uri="{FF2B5EF4-FFF2-40B4-BE49-F238E27FC236}">
                <a16:creationId xmlns:a16="http://schemas.microsoft.com/office/drawing/2014/main" id="{C6209A72-7445-2080-B63F-5F92C1112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77" y="1945001"/>
            <a:ext cx="1587814" cy="1587814"/>
          </a:xfrm>
          <a:prstGeom prst="rect">
            <a:avLst/>
          </a:prstGeom>
        </p:spPr>
      </p:pic>
      <p:pic>
        <p:nvPicPr>
          <p:cNvPr id="14" name="Image 13">
            <a:extLst>
              <a:ext uri="{FF2B5EF4-FFF2-40B4-BE49-F238E27FC236}">
                <a16:creationId xmlns:a16="http://schemas.microsoft.com/office/drawing/2014/main" id="{1C78D6A5-DA3C-9DB3-1555-4025368A1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77" y="4347432"/>
            <a:ext cx="1587814" cy="1587814"/>
          </a:xfrm>
          <a:prstGeom prst="rect">
            <a:avLst/>
          </a:prstGeom>
        </p:spPr>
      </p:pic>
      <p:pic>
        <p:nvPicPr>
          <p:cNvPr id="16" name="Image 15">
            <a:extLst>
              <a:ext uri="{FF2B5EF4-FFF2-40B4-BE49-F238E27FC236}">
                <a16:creationId xmlns:a16="http://schemas.microsoft.com/office/drawing/2014/main" id="{7B732B65-7E9D-B262-C2AA-4C43A3A9D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1310" y="1825145"/>
            <a:ext cx="1748494" cy="1748494"/>
          </a:xfrm>
          <a:prstGeom prst="rect">
            <a:avLst/>
          </a:prstGeom>
        </p:spPr>
      </p:pic>
      <p:pic>
        <p:nvPicPr>
          <p:cNvPr id="18" name="Image 17">
            <a:extLst>
              <a:ext uri="{FF2B5EF4-FFF2-40B4-BE49-F238E27FC236}">
                <a16:creationId xmlns:a16="http://schemas.microsoft.com/office/drawing/2014/main" id="{61074E1C-2F8D-ED2D-B5F1-11429D2B29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432" y="4253448"/>
            <a:ext cx="1587814" cy="1587814"/>
          </a:xfrm>
          <a:prstGeom prst="rect">
            <a:avLst/>
          </a:prstGeom>
        </p:spPr>
      </p:pic>
    </p:spTree>
    <p:extLst>
      <p:ext uri="{BB962C8B-B14F-4D97-AF65-F5344CB8AC3E}">
        <p14:creationId xmlns:p14="http://schemas.microsoft.com/office/powerpoint/2010/main" val="2668025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0F4FDC2-4865-FB03-E2F8-85277FD8C76D}"/>
              </a:ext>
            </a:extLst>
          </p:cNvPr>
          <p:cNvSpPr txBox="1"/>
          <p:nvPr/>
        </p:nvSpPr>
        <p:spPr>
          <a:xfrm>
            <a:off x="813048" y="2952777"/>
            <a:ext cx="3470758"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2400" dirty="0"/>
              <a:t>SAISIR LES OPPORTUNITES</a:t>
            </a:r>
          </a:p>
        </p:txBody>
      </p:sp>
      <p:sp>
        <p:nvSpPr>
          <p:cNvPr id="6" name="ZoneTexte 5">
            <a:extLst>
              <a:ext uri="{FF2B5EF4-FFF2-40B4-BE49-F238E27FC236}">
                <a16:creationId xmlns:a16="http://schemas.microsoft.com/office/drawing/2014/main" id="{4EEDA719-C493-6337-84FC-C15E066EC2DE}"/>
              </a:ext>
            </a:extLst>
          </p:cNvPr>
          <p:cNvSpPr txBox="1"/>
          <p:nvPr/>
        </p:nvSpPr>
        <p:spPr>
          <a:xfrm>
            <a:off x="813048" y="976458"/>
            <a:ext cx="3060838"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2400" dirty="0"/>
              <a:t>SOLIDIFIER LES ASSISES</a:t>
            </a:r>
          </a:p>
        </p:txBody>
      </p:sp>
      <p:sp>
        <p:nvSpPr>
          <p:cNvPr id="7" name="ZoneTexte 6">
            <a:extLst>
              <a:ext uri="{FF2B5EF4-FFF2-40B4-BE49-F238E27FC236}">
                <a16:creationId xmlns:a16="http://schemas.microsoft.com/office/drawing/2014/main" id="{4A1C14D1-AEE1-768F-54CD-1731C4291504}"/>
              </a:ext>
            </a:extLst>
          </p:cNvPr>
          <p:cNvSpPr txBox="1"/>
          <p:nvPr/>
        </p:nvSpPr>
        <p:spPr>
          <a:xfrm>
            <a:off x="751588" y="3594411"/>
            <a:ext cx="10634771" cy="461665"/>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fr-FR" sz="2400" b="1" dirty="0">
                <a:solidFill>
                  <a:schemeClr val="tx1"/>
                </a:solidFill>
              </a:rPr>
              <a:t>Développer la médiation d’investissement en Afrique au niveau de l’OHADA avec </a:t>
            </a:r>
            <a:r>
              <a:rPr lang="fr-FR" b="1" dirty="0"/>
              <a:t>:</a:t>
            </a:r>
          </a:p>
        </p:txBody>
      </p:sp>
      <p:sp>
        <p:nvSpPr>
          <p:cNvPr id="8" name="ZoneTexte 7">
            <a:extLst>
              <a:ext uri="{FF2B5EF4-FFF2-40B4-BE49-F238E27FC236}">
                <a16:creationId xmlns:a16="http://schemas.microsoft.com/office/drawing/2014/main" id="{E04EAD48-F5DA-9547-E6F8-BF27E7A834CC}"/>
              </a:ext>
            </a:extLst>
          </p:cNvPr>
          <p:cNvSpPr txBox="1"/>
          <p:nvPr/>
        </p:nvSpPr>
        <p:spPr>
          <a:xfrm>
            <a:off x="813048" y="4019236"/>
            <a:ext cx="11988552" cy="169706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2400" dirty="0"/>
              <a:t>L’obligation de régler en Afrique, tout litige d’investissement</a:t>
            </a:r>
          </a:p>
          <a:p>
            <a:pPr marL="285750" indent="-285750">
              <a:lnSpc>
                <a:spcPct val="150000"/>
              </a:lnSpc>
              <a:buFont typeface="Arial" panose="020B0604020202020204" pitchFamily="34" charset="0"/>
              <a:buChar char="•"/>
            </a:pPr>
            <a:r>
              <a:rPr lang="fr-FR" sz="2400" dirty="0"/>
              <a:t>Adjoindre à la CCJA, une chambre de règlement des conflits d’investissement</a:t>
            </a:r>
          </a:p>
          <a:p>
            <a:pPr marL="285750" indent="-285750">
              <a:lnSpc>
                <a:spcPct val="150000"/>
              </a:lnSpc>
              <a:buFont typeface="Arial" panose="020B0604020202020204" pitchFamily="34" charset="0"/>
              <a:buChar char="•"/>
            </a:pPr>
            <a:r>
              <a:rPr lang="fr-FR" sz="2400" dirty="0"/>
              <a:t>Transformer la CCJA en CCJMA: </a:t>
            </a:r>
            <a:r>
              <a:rPr lang="fr-FR" sz="2000" b="1" dirty="0">
                <a:solidFill>
                  <a:srgbClr val="C00000"/>
                </a:solidFill>
              </a:rPr>
              <a:t>Cour Commune de Justice de Médiation et d’Arbitrage</a:t>
            </a:r>
          </a:p>
        </p:txBody>
      </p:sp>
      <p:sp>
        <p:nvSpPr>
          <p:cNvPr id="9" name="ZoneTexte 8">
            <a:extLst>
              <a:ext uri="{FF2B5EF4-FFF2-40B4-BE49-F238E27FC236}">
                <a16:creationId xmlns:a16="http://schemas.microsoft.com/office/drawing/2014/main" id="{B199E65C-3B53-96FA-481A-B651AA94B52F}"/>
              </a:ext>
            </a:extLst>
          </p:cNvPr>
          <p:cNvSpPr txBox="1"/>
          <p:nvPr/>
        </p:nvSpPr>
        <p:spPr>
          <a:xfrm>
            <a:off x="772075" y="1639647"/>
            <a:ext cx="10593798" cy="58907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nSpc>
                <a:spcPct val="150000"/>
              </a:lnSpc>
            </a:pPr>
            <a:r>
              <a:rPr lang="fr-FR" sz="2400" b="1" dirty="0">
                <a:solidFill>
                  <a:schemeClr val="tx1"/>
                </a:solidFill>
              </a:rPr>
              <a:t>Subventionner les institutions privées qui assurent les formations et leur pratique</a:t>
            </a:r>
          </a:p>
        </p:txBody>
      </p:sp>
      <p:pic>
        <p:nvPicPr>
          <p:cNvPr id="10" name="Image 9">
            <a:extLst>
              <a:ext uri="{FF2B5EF4-FFF2-40B4-BE49-F238E27FC236}">
                <a16:creationId xmlns:a16="http://schemas.microsoft.com/office/drawing/2014/main" id="{AD8093DC-866C-1AD9-9A7A-317C0929E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5525" y="324373"/>
            <a:ext cx="1071571" cy="1068422"/>
          </a:xfrm>
          <a:prstGeom prst="rect">
            <a:avLst/>
          </a:prstGeom>
        </p:spPr>
      </p:pic>
      <p:sp>
        <p:nvSpPr>
          <p:cNvPr id="11" name="ZoneTexte 10">
            <a:extLst>
              <a:ext uri="{FF2B5EF4-FFF2-40B4-BE49-F238E27FC236}">
                <a16:creationId xmlns:a16="http://schemas.microsoft.com/office/drawing/2014/main" id="{F940542B-5530-B319-DFEB-D9052988D67D}"/>
              </a:ext>
            </a:extLst>
          </p:cNvPr>
          <p:cNvSpPr txBox="1"/>
          <p:nvPr/>
        </p:nvSpPr>
        <p:spPr>
          <a:xfrm>
            <a:off x="772075" y="2311143"/>
            <a:ext cx="10395725"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2400" b="1" dirty="0">
                <a:solidFill>
                  <a:schemeClr val="tx1"/>
                </a:solidFill>
              </a:rPr>
              <a:t>Créer des Ordres professionnels réglementés</a:t>
            </a:r>
          </a:p>
        </p:txBody>
      </p:sp>
    </p:spTree>
    <p:extLst>
      <p:ext uri="{BB962C8B-B14F-4D97-AF65-F5344CB8AC3E}">
        <p14:creationId xmlns:p14="http://schemas.microsoft.com/office/powerpoint/2010/main" val="38497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6D5B289-3ED8-8A01-8D87-C77C4FD0E77D}"/>
              </a:ext>
            </a:extLst>
          </p:cNvPr>
          <p:cNvSpPr txBox="1"/>
          <p:nvPr/>
        </p:nvSpPr>
        <p:spPr>
          <a:xfrm>
            <a:off x="1625071" y="2069420"/>
            <a:ext cx="8941857" cy="447847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lvl="0" indent="-342900">
              <a:lnSpc>
                <a:spcPct val="107000"/>
              </a:lnSpc>
              <a:spcAft>
                <a:spcPts val="800"/>
              </a:spcAft>
              <a:buFont typeface="+mj-lt"/>
              <a:buAutoNum type="arabicPeriod"/>
              <a:tabLst>
                <a:tab pos="457200" algn="l"/>
              </a:tabLst>
            </a:pPr>
            <a:r>
              <a:rPr lang="fr-FR" sz="2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Défis communs</a:t>
            </a:r>
            <a:r>
              <a:rPr lang="fr-FR"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spcAft>
                <a:spcPts val="800"/>
              </a:spcAft>
              <a:tabLst>
                <a:tab pos="457200" algn="l"/>
              </a:tabLst>
            </a:pPr>
            <a:r>
              <a:rPr lang="fr-FR" sz="2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L’établissement des statistiques du nombre de médiations traités par les centres est difficile par :</a:t>
            </a:r>
            <a:endParaRPr lang="fr-FR"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buSzPts val="1000"/>
              <a:tabLst>
                <a:tab pos="914400" algn="l"/>
              </a:tabLst>
            </a:pPr>
            <a:r>
              <a:rPr lang="fr-FR"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Manque de centralisation des données</a:t>
            </a:r>
            <a:r>
              <a:rPr lang="fr-FR"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Absence d'une base de données regroupant toutes les médiations.</a:t>
            </a:r>
          </a:p>
          <a:p>
            <a:pPr lvl="1">
              <a:lnSpc>
                <a:spcPct val="107000"/>
              </a:lnSpc>
              <a:spcAft>
                <a:spcPts val="800"/>
              </a:spcAft>
              <a:buSzPts val="1000"/>
              <a:tabLst>
                <a:tab pos="914400" algn="l"/>
              </a:tabLst>
            </a:pPr>
            <a:r>
              <a:rPr lang="fr-FR"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Confidentialité</a:t>
            </a:r>
            <a:r>
              <a:rPr lang="fr-FR"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Nature confidentielle de la médiation.</a:t>
            </a:r>
          </a:p>
          <a:p>
            <a:r>
              <a:rPr lang="fr-FR"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Ressources limitées</a:t>
            </a:r>
            <a:r>
              <a:rPr lang="fr-F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Manque de documentation et de</a:t>
            </a:r>
            <a:r>
              <a:rPr lang="fr-FR" sz="2400" dirty="0">
                <a:solidFill>
                  <a:schemeClr val="tx1"/>
                </a:solidFill>
              </a:rPr>
              <a:t> </a:t>
            </a: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publication des activités.</a:t>
            </a:r>
          </a:p>
          <a:p>
            <a:endParaRPr lang="fr-FR"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JE VOUS REMERCIE POUR VOTRE ATTENTION</a:t>
            </a:r>
            <a:endParaRPr lang="fr-CM" sz="2400" b="1" dirty="0">
              <a:solidFill>
                <a:srgbClr val="C00000"/>
              </a:solidFill>
              <a:effectLst/>
              <a:latin typeface="Calibri" panose="020F0502020204030204" pitchFamily="34" charset="0"/>
              <a:ea typeface="Calibri" panose="020F0502020204030204" pitchFamily="34" charset="0"/>
            </a:endParaRPr>
          </a:p>
        </p:txBody>
      </p:sp>
      <p:pic>
        <p:nvPicPr>
          <p:cNvPr id="7" name="Image 6">
            <a:extLst>
              <a:ext uri="{FF2B5EF4-FFF2-40B4-BE49-F238E27FC236}">
                <a16:creationId xmlns:a16="http://schemas.microsoft.com/office/drawing/2014/main" id="{83D85167-3688-33C4-1C41-E358020E2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0715" y="263568"/>
            <a:ext cx="1519015" cy="1514551"/>
          </a:xfrm>
          <a:prstGeom prst="rect">
            <a:avLst/>
          </a:prstGeom>
        </p:spPr>
      </p:pic>
    </p:spTree>
    <p:extLst>
      <p:ext uri="{BB962C8B-B14F-4D97-AF65-F5344CB8AC3E}">
        <p14:creationId xmlns:p14="http://schemas.microsoft.com/office/powerpoint/2010/main" val="3682348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99BB309-CBBE-2980-CFB4-E22FFC985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7824" y="2354784"/>
            <a:ext cx="5436784" cy="4082291"/>
          </a:xfrm>
          <a:prstGeom prst="rect">
            <a:avLst/>
          </a:prstGeom>
        </p:spPr>
      </p:pic>
      <p:pic>
        <p:nvPicPr>
          <p:cNvPr id="9" name="Image 8">
            <a:extLst>
              <a:ext uri="{FF2B5EF4-FFF2-40B4-BE49-F238E27FC236}">
                <a16:creationId xmlns:a16="http://schemas.microsoft.com/office/drawing/2014/main" id="{A1D4AFF3-BFF3-DBDD-36C3-749DF0432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92" y="2357034"/>
            <a:ext cx="5894217" cy="4082291"/>
          </a:xfrm>
          <a:prstGeom prst="rect">
            <a:avLst/>
          </a:prstGeom>
        </p:spPr>
      </p:pic>
      <p:sp>
        <p:nvSpPr>
          <p:cNvPr id="10" name="ZoneTexte 9">
            <a:extLst>
              <a:ext uri="{FF2B5EF4-FFF2-40B4-BE49-F238E27FC236}">
                <a16:creationId xmlns:a16="http://schemas.microsoft.com/office/drawing/2014/main" id="{2CD36BB2-FE21-BFB6-DFDC-543D706E4868}"/>
              </a:ext>
            </a:extLst>
          </p:cNvPr>
          <p:cNvSpPr txBox="1"/>
          <p:nvPr/>
        </p:nvSpPr>
        <p:spPr>
          <a:xfrm>
            <a:off x="723482" y="310108"/>
            <a:ext cx="9971598" cy="1052339"/>
          </a:xfrm>
          <a:prstGeom prst="rect">
            <a:avLst/>
          </a:prstGeom>
          <a:solidFill>
            <a:srgbClr val="00B050"/>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lnSpc>
                <a:spcPct val="115000"/>
              </a:lnSpc>
              <a:spcAft>
                <a:spcPts val="800"/>
              </a:spcAft>
            </a:pPr>
            <a:r>
              <a:rPr lang="fr-FR" sz="2800" b="1" i="1" kern="0" dirty="0">
                <a:solidFill>
                  <a:schemeClr val="bg1"/>
                </a:solidFill>
                <a:effectLst/>
                <a:latin typeface="Raleway" pitchFamily="2" charset="0"/>
                <a:ea typeface="Raleway" pitchFamily="2" charset="0"/>
                <a:cs typeface="Calibri" panose="020F0502020204030204" pitchFamily="34" charset="0"/>
              </a:rPr>
              <a:t>FORMATION CERTIFIANTE SUR LES</a:t>
            </a:r>
            <a:r>
              <a:rPr lang="fr-FR" sz="2800" b="1" kern="0" dirty="0">
                <a:solidFill>
                  <a:schemeClr val="bg1"/>
                </a:solidFill>
                <a:effectLst/>
                <a:latin typeface="Raleway" pitchFamily="2" charset="0"/>
                <a:ea typeface="Raleway" pitchFamily="2" charset="0"/>
                <a:cs typeface="Calibri" panose="020F0502020204030204" pitchFamily="34" charset="0"/>
              </a:rPr>
              <a:t> </a:t>
            </a:r>
            <a:r>
              <a:rPr lang="fr-FR" sz="2800" b="1" i="1" kern="0" dirty="0">
                <a:solidFill>
                  <a:schemeClr val="bg1"/>
                </a:solidFill>
                <a:effectLst/>
                <a:latin typeface="Raleway" pitchFamily="2" charset="0"/>
                <a:ea typeface="Raleway" pitchFamily="2" charset="0"/>
                <a:cs typeface="Calibri" panose="020F0502020204030204" pitchFamily="34" charset="0"/>
              </a:rPr>
              <a:t>FONDAMENTAUX, LES ÉTAPES ET LA PRATIQUE DE LA MEDIATION</a:t>
            </a:r>
            <a:endParaRPr lang="fr-CM" sz="2800" dirty="0">
              <a:solidFill>
                <a:schemeClr val="bg1"/>
              </a:solidFill>
              <a:effectLst/>
              <a:latin typeface="Calibri" panose="020F0502020204030204" pitchFamily="34" charset="0"/>
              <a:ea typeface="Calibri" panose="020F0502020204030204" pitchFamily="34" charset="0"/>
            </a:endParaRPr>
          </a:p>
        </p:txBody>
      </p:sp>
      <p:pic>
        <p:nvPicPr>
          <p:cNvPr id="11" name="Image 10">
            <a:extLst>
              <a:ext uri="{FF2B5EF4-FFF2-40B4-BE49-F238E27FC236}">
                <a16:creationId xmlns:a16="http://schemas.microsoft.com/office/drawing/2014/main" id="{95728587-9CF6-B2AE-1E00-0CB825A7C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0383" y="0"/>
            <a:ext cx="1381561" cy="1457610"/>
          </a:xfrm>
          <a:prstGeom prst="rect">
            <a:avLst/>
          </a:prstGeom>
        </p:spPr>
      </p:pic>
      <p:sp>
        <p:nvSpPr>
          <p:cNvPr id="12" name="ZoneTexte 11">
            <a:extLst>
              <a:ext uri="{FF2B5EF4-FFF2-40B4-BE49-F238E27FC236}">
                <a16:creationId xmlns:a16="http://schemas.microsoft.com/office/drawing/2014/main" id="{BA2DF1F4-48E0-7172-FBBE-688CD046FC87}"/>
              </a:ext>
            </a:extLst>
          </p:cNvPr>
          <p:cNvSpPr txBox="1"/>
          <p:nvPr/>
        </p:nvSpPr>
        <p:spPr>
          <a:xfrm>
            <a:off x="1624256" y="1424698"/>
            <a:ext cx="8544675" cy="1113125"/>
          </a:xfrm>
          <a:prstGeom prst="rect">
            <a:avLst/>
          </a:prstGeom>
          <a:noFill/>
        </p:spPr>
        <p:txBody>
          <a:bodyPr wrap="square" rtlCol="0">
            <a:spAutoFit/>
          </a:bodyPr>
          <a:lstStyle/>
          <a:p>
            <a:pPr algn="ctr">
              <a:lnSpc>
                <a:spcPts val="2925"/>
              </a:lnSpc>
            </a:pPr>
            <a:r>
              <a:rPr lang="fr-FR" sz="2400" b="1" dirty="0">
                <a:solidFill>
                  <a:srgbClr val="C00000"/>
                </a:solidFill>
                <a:latin typeface="Times New Roman" panose="02020603050405020304" pitchFamily="18" charset="0"/>
                <a:cs typeface="Times New Roman" panose="02020603050405020304" pitchFamily="18" charset="0"/>
              </a:rPr>
              <a:t>Formation certifiante en médiation organisé par le « CAMA » les 14, 15, 16, 18, 19 et 22 Novembre 2024 à Douala, Cameroun</a:t>
            </a:r>
            <a:endParaRPr lang="fr-FR" sz="2400" b="1" i="0" dirty="0">
              <a:solidFill>
                <a:srgbClr val="C00000"/>
              </a:solidFill>
              <a:effectLst/>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650726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C5867D3-444F-B896-E552-F8FDD8C0777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2609" y="1923092"/>
            <a:ext cx="6059155" cy="4544367"/>
          </a:xfrm>
          <a:prstGeom prst="rect">
            <a:avLst/>
          </a:prstGeom>
        </p:spPr>
      </p:pic>
      <p:pic>
        <p:nvPicPr>
          <p:cNvPr id="7" name="Image 6">
            <a:extLst>
              <a:ext uri="{FF2B5EF4-FFF2-40B4-BE49-F238E27FC236}">
                <a16:creationId xmlns:a16="http://schemas.microsoft.com/office/drawing/2014/main" id="{B988E5FA-EEA3-C5D8-CE6E-C8428069DB46}"/>
              </a:ext>
            </a:extLst>
          </p:cNvPr>
          <p:cNvPicPr>
            <a:picLocks noChangeAspect="1"/>
          </p:cNvPicPr>
          <p:nvPr/>
        </p:nvPicPr>
        <p:blipFill>
          <a:blip r:embed="rId4">
            <a:extLst>
              <a:ext uri="{28A0092B-C50C-407E-A947-70E740481C1C}">
                <a14:useLocalDpi xmlns:a14="http://schemas.microsoft.com/office/drawing/2010/main" val="0"/>
              </a:ext>
            </a:extLst>
          </a:blip>
          <a:srcRect t="10673" b="16761"/>
          <a:stretch/>
        </p:blipFill>
        <p:spPr>
          <a:xfrm>
            <a:off x="6873073" y="1585606"/>
            <a:ext cx="4699851" cy="2324200"/>
          </a:xfrm>
          <a:prstGeom prst="rect">
            <a:avLst/>
          </a:prstGeom>
        </p:spPr>
      </p:pic>
      <p:sp>
        <p:nvSpPr>
          <p:cNvPr id="8" name="ZoneTexte 7">
            <a:extLst>
              <a:ext uri="{FF2B5EF4-FFF2-40B4-BE49-F238E27FC236}">
                <a16:creationId xmlns:a16="http://schemas.microsoft.com/office/drawing/2014/main" id="{6E3CC4AD-C201-18B7-3DA1-E5B4C0531A9B}"/>
              </a:ext>
            </a:extLst>
          </p:cNvPr>
          <p:cNvSpPr txBox="1"/>
          <p:nvPr/>
        </p:nvSpPr>
        <p:spPr>
          <a:xfrm>
            <a:off x="1110201" y="294920"/>
            <a:ext cx="9971598" cy="1052339"/>
          </a:xfrm>
          <a:prstGeom prst="rect">
            <a:avLst/>
          </a:prstGeom>
          <a:solidFill>
            <a:srgbClr val="00B050"/>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lnSpc>
                <a:spcPct val="115000"/>
              </a:lnSpc>
              <a:spcAft>
                <a:spcPts val="800"/>
              </a:spcAft>
            </a:pPr>
            <a:r>
              <a:rPr lang="fr-FR" sz="2800" b="1" i="1" kern="0" dirty="0">
                <a:solidFill>
                  <a:schemeClr val="bg1"/>
                </a:solidFill>
                <a:latin typeface="Raleway" pitchFamily="2" charset="0"/>
                <a:ea typeface="Calibri" panose="020F0502020204030204" pitchFamily="34" charset="0"/>
                <a:cs typeface="Calibri" panose="020F0502020204030204" pitchFamily="34" charset="0"/>
              </a:rPr>
              <a:t>SEANCE DE FORMATION ET D’ECHANGES AVEC LES CANDIDATS</a:t>
            </a:r>
            <a:endParaRPr lang="fr-CM" sz="2800" dirty="0">
              <a:solidFill>
                <a:schemeClr val="bg1"/>
              </a:solidFill>
              <a:effectLst/>
              <a:latin typeface="Calibri" panose="020F0502020204030204" pitchFamily="34" charset="0"/>
              <a:ea typeface="Calibri" panose="020F0502020204030204" pitchFamily="34" charset="0"/>
            </a:endParaRPr>
          </a:p>
        </p:txBody>
      </p:sp>
      <p:pic>
        <p:nvPicPr>
          <p:cNvPr id="12" name="Image 11">
            <a:extLst>
              <a:ext uri="{FF2B5EF4-FFF2-40B4-BE49-F238E27FC236}">
                <a16:creationId xmlns:a16="http://schemas.microsoft.com/office/drawing/2014/main" id="{375B3B52-06E5-C485-7149-1BA41F1D14A0}"/>
              </a:ext>
            </a:extLst>
          </p:cNvPr>
          <p:cNvPicPr>
            <a:picLocks noChangeAspect="1"/>
          </p:cNvPicPr>
          <p:nvPr/>
        </p:nvPicPr>
        <p:blipFill>
          <a:blip r:embed="rId5">
            <a:extLst>
              <a:ext uri="{28A0092B-C50C-407E-A947-70E740481C1C}">
                <a14:useLocalDpi xmlns:a14="http://schemas.microsoft.com/office/drawing/2010/main" val="0"/>
              </a:ext>
            </a:extLst>
          </a:blip>
          <a:srcRect t="16480" b="-1"/>
          <a:stretch/>
        </p:blipFill>
        <p:spPr>
          <a:xfrm>
            <a:off x="6873073" y="4002783"/>
            <a:ext cx="4699852" cy="2587451"/>
          </a:xfrm>
          <a:prstGeom prst="rect">
            <a:avLst/>
          </a:prstGeom>
        </p:spPr>
      </p:pic>
    </p:spTree>
    <p:extLst>
      <p:ext uri="{BB962C8B-B14F-4D97-AF65-F5344CB8AC3E}">
        <p14:creationId xmlns:p14="http://schemas.microsoft.com/office/powerpoint/2010/main" val="134185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63E04-6AC1-1224-A372-A46F1F09649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A6CCFDC-7D7E-D55F-9F71-457543F3A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22" y="2200584"/>
            <a:ext cx="5580744" cy="3989199"/>
          </a:xfrm>
          <a:prstGeom prst="rect">
            <a:avLst/>
          </a:prstGeom>
        </p:spPr>
      </p:pic>
      <p:pic>
        <p:nvPicPr>
          <p:cNvPr id="7" name="Espace réservé du contenu 4">
            <a:extLst>
              <a:ext uri="{FF2B5EF4-FFF2-40B4-BE49-F238E27FC236}">
                <a16:creationId xmlns:a16="http://schemas.microsoft.com/office/drawing/2014/main" id="{83BECBF6-0588-9AAF-45C5-81F75BDEFC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82915" y="2200584"/>
            <a:ext cx="5566324" cy="3989199"/>
          </a:xfrm>
        </p:spPr>
      </p:pic>
      <p:sp>
        <p:nvSpPr>
          <p:cNvPr id="9" name="ZoneTexte 8">
            <a:extLst>
              <a:ext uri="{FF2B5EF4-FFF2-40B4-BE49-F238E27FC236}">
                <a16:creationId xmlns:a16="http://schemas.microsoft.com/office/drawing/2014/main" id="{17DB2FB7-7DC9-E41E-16DD-B9BB57695791}"/>
              </a:ext>
            </a:extLst>
          </p:cNvPr>
          <p:cNvSpPr txBox="1"/>
          <p:nvPr/>
        </p:nvSpPr>
        <p:spPr>
          <a:xfrm>
            <a:off x="1110201" y="310108"/>
            <a:ext cx="9971598" cy="556819"/>
          </a:xfrm>
          <a:prstGeom prst="rect">
            <a:avLst/>
          </a:prstGeom>
          <a:solidFill>
            <a:srgbClr val="00B050"/>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lnSpc>
                <a:spcPct val="115000"/>
              </a:lnSpc>
              <a:spcAft>
                <a:spcPts val="800"/>
              </a:spcAft>
            </a:pPr>
            <a:r>
              <a:rPr lang="fr-FR" sz="2800" b="1" i="1" kern="0" dirty="0">
                <a:solidFill>
                  <a:schemeClr val="bg1"/>
                </a:solidFill>
                <a:latin typeface="Raleway" pitchFamily="2" charset="0"/>
                <a:ea typeface="Calibri" panose="020F0502020204030204" pitchFamily="34" charset="0"/>
                <a:cs typeface="Calibri" panose="020F0502020204030204" pitchFamily="34" charset="0"/>
              </a:rPr>
              <a:t>EXAMEN PRATIQUE DE MEDIATION</a:t>
            </a:r>
            <a:endParaRPr lang="fr-CM" sz="2800" dirty="0">
              <a:solidFill>
                <a:schemeClr val="bg1"/>
              </a:solidFill>
              <a:effectLst/>
              <a:latin typeface="Calibri" panose="020F0502020204030204" pitchFamily="34" charset="0"/>
              <a:ea typeface="Calibri" panose="020F0502020204030204" pitchFamily="34" charset="0"/>
            </a:endParaRPr>
          </a:p>
        </p:txBody>
      </p:sp>
      <p:sp>
        <p:nvSpPr>
          <p:cNvPr id="10" name="ZoneTexte 9">
            <a:extLst>
              <a:ext uri="{FF2B5EF4-FFF2-40B4-BE49-F238E27FC236}">
                <a16:creationId xmlns:a16="http://schemas.microsoft.com/office/drawing/2014/main" id="{041E0B82-B59E-AA26-1A9C-4524A979E48D}"/>
              </a:ext>
            </a:extLst>
          </p:cNvPr>
          <p:cNvSpPr txBox="1"/>
          <p:nvPr/>
        </p:nvSpPr>
        <p:spPr>
          <a:xfrm>
            <a:off x="1948728" y="1087459"/>
            <a:ext cx="8544675" cy="1113125"/>
          </a:xfrm>
          <a:prstGeom prst="rect">
            <a:avLst/>
          </a:prstGeom>
          <a:noFill/>
        </p:spPr>
        <p:txBody>
          <a:bodyPr wrap="square" rtlCol="0">
            <a:spAutoFit/>
          </a:bodyPr>
          <a:lstStyle/>
          <a:p>
            <a:pPr algn="ctr">
              <a:lnSpc>
                <a:spcPts val="2925"/>
              </a:lnSpc>
            </a:pPr>
            <a:r>
              <a:rPr lang="fr-FR" sz="2400" b="1" dirty="0">
                <a:solidFill>
                  <a:srgbClr val="C00000"/>
                </a:solidFill>
                <a:latin typeface="Times New Roman" panose="02020603050405020304" pitchFamily="18" charset="0"/>
                <a:cs typeface="Times New Roman" panose="02020603050405020304" pitchFamily="18" charset="0"/>
              </a:rPr>
              <a:t>Examen pratique de médiation organisé par le « CAMA » le 18 et 19 Novembre 2024 à Douala, Cameroun</a:t>
            </a:r>
            <a:endParaRPr lang="fr-FR" sz="2400" b="1" i="0" dirty="0">
              <a:solidFill>
                <a:srgbClr val="C00000"/>
              </a:solidFill>
              <a:effectLst/>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820318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39996FA-5539-A54D-2FBF-495E88D2A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974" y="99255"/>
            <a:ext cx="5429430" cy="3770437"/>
          </a:xfrm>
          <a:prstGeom prst="rect">
            <a:avLst/>
          </a:prstGeom>
        </p:spPr>
      </p:pic>
      <p:pic>
        <p:nvPicPr>
          <p:cNvPr id="16" name="Image 15">
            <a:extLst>
              <a:ext uri="{FF2B5EF4-FFF2-40B4-BE49-F238E27FC236}">
                <a16:creationId xmlns:a16="http://schemas.microsoft.com/office/drawing/2014/main" id="{24A43CF4-23D5-DC85-5CFE-DDB6B257B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3952899"/>
            <a:ext cx="3935604" cy="2682041"/>
          </a:xfrm>
          <a:prstGeom prst="rect">
            <a:avLst/>
          </a:prstGeom>
        </p:spPr>
      </p:pic>
      <p:pic>
        <p:nvPicPr>
          <p:cNvPr id="18" name="Image 17">
            <a:extLst>
              <a:ext uri="{FF2B5EF4-FFF2-40B4-BE49-F238E27FC236}">
                <a16:creationId xmlns:a16="http://schemas.microsoft.com/office/drawing/2014/main" id="{601A387F-6CE4-39E0-542C-5AD9D0857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2206" y="99255"/>
            <a:ext cx="5193820" cy="3779947"/>
          </a:xfrm>
          <a:prstGeom prst="rect">
            <a:avLst/>
          </a:prstGeom>
        </p:spPr>
      </p:pic>
      <p:pic>
        <p:nvPicPr>
          <p:cNvPr id="20" name="Image 19">
            <a:extLst>
              <a:ext uri="{FF2B5EF4-FFF2-40B4-BE49-F238E27FC236}">
                <a16:creationId xmlns:a16="http://schemas.microsoft.com/office/drawing/2014/main" id="{63965527-AC26-F172-B3F2-09CFB6E6FE53}"/>
              </a:ext>
            </a:extLst>
          </p:cNvPr>
          <p:cNvPicPr>
            <a:picLocks noChangeAspect="1"/>
          </p:cNvPicPr>
          <p:nvPr/>
        </p:nvPicPr>
        <p:blipFill>
          <a:blip r:embed="rId5">
            <a:extLst>
              <a:ext uri="{28A0092B-C50C-407E-A947-70E740481C1C}">
                <a14:useLocalDpi xmlns:a14="http://schemas.microsoft.com/office/drawing/2010/main" val="0"/>
              </a:ext>
            </a:extLst>
          </a:blip>
          <a:srcRect t="14581"/>
          <a:stretch/>
        </p:blipFill>
        <p:spPr>
          <a:xfrm>
            <a:off x="6282206" y="3952899"/>
            <a:ext cx="4066343" cy="2605037"/>
          </a:xfrm>
          <a:prstGeom prst="rect">
            <a:avLst/>
          </a:prstGeom>
        </p:spPr>
      </p:pic>
    </p:spTree>
    <p:extLst>
      <p:ext uri="{BB962C8B-B14F-4D97-AF65-F5344CB8AC3E}">
        <p14:creationId xmlns:p14="http://schemas.microsoft.com/office/powerpoint/2010/main" val="1997244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C434F9D-F026-BD4B-45C1-FD2E3E0CCB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3069" y="2500142"/>
            <a:ext cx="8209524" cy="3990476"/>
          </a:xfrm>
        </p:spPr>
      </p:pic>
      <p:sp>
        <p:nvSpPr>
          <p:cNvPr id="7" name="ZoneTexte 6">
            <a:extLst>
              <a:ext uri="{FF2B5EF4-FFF2-40B4-BE49-F238E27FC236}">
                <a16:creationId xmlns:a16="http://schemas.microsoft.com/office/drawing/2014/main" id="{75AFB5C4-80A4-D8D5-726B-0CB19505107A}"/>
              </a:ext>
            </a:extLst>
          </p:cNvPr>
          <p:cNvSpPr txBox="1"/>
          <p:nvPr/>
        </p:nvSpPr>
        <p:spPr>
          <a:xfrm>
            <a:off x="1110201" y="284872"/>
            <a:ext cx="9971598" cy="1052339"/>
          </a:xfrm>
          <a:prstGeom prst="rect">
            <a:avLst/>
          </a:prstGeom>
          <a:solidFill>
            <a:srgbClr val="00B050"/>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lnSpc>
                <a:spcPct val="115000"/>
              </a:lnSpc>
              <a:spcAft>
                <a:spcPts val="800"/>
              </a:spcAft>
            </a:pPr>
            <a:r>
              <a:rPr lang="fr-FR" sz="2800" b="1" i="1" kern="0" dirty="0">
                <a:solidFill>
                  <a:schemeClr val="bg1"/>
                </a:solidFill>
                <a:effectLst/>
                <a:latin typeface="Raleway" pitchFamily="2" charset="0"/>
                <a:ea typeface="Raleway" pitchFamily="2" charset="0"/>
                <a:cs typeface="Calibri" panose="020F0502020204030204" pitchFamily="34" charset="0"/>
              </a:rPr>
              <a:t>FORMATION DES MAGISTRATS DU LITTORAL CAMEROUN A LA MEDIATION JUDICIAIRE</a:t>
            </a:r>
            <a:endParaRPr lang="fr-CM" sz="2800" dirty="0">
              <a:solidFill>
                <a:schemeClr val="bg1"/>
              </a:solidFill>
              <a:effectLst/>
              <a:latin typeface="Calibri" panose="020F0502020204030204" pitchFamily="34" charset="0"/>
              <a:ea typeface="Calibri" panose="020F0502020204030204" pitchFamily="34" charset="0"/>
            </a:endParaRPr>
          </a:p>
        </p:txBody>
      </p:sp>
      <p:sp>
        <p:nvSpPr>
          <p:cNvPr id="8" name="ZoneTexte 7">
            <a:extLst>
              <a:ext uri="{FF2B5EF4-FFF2-40B4-BE49-F238E27FC236}">
                <a16:creationId xmlns:a16="http://schemas.microsoft.com/office/drawing/2014/main" id="{5EC94C48-51FD-4997-23FB-B2A2DFFE9ED0}"/>
              </a:ext>
            </a:extLst>
          </p:cNvPr>
          <p:cNvSpPr txBox="1"/>
          <p:nvPr/>
        </p:nvSpPr>
        <p:spPr>
          <a:xfrm>
            <a:off x="1624256" y="1505085"/>
            <a:ext cx="8544675" cy="1113125"/>
          </a:xfrm>
          <a:prstGeom prst="rect">
            <a:avLst/>
          </a:prstGeom>
          <a:noFill/>
        </p:spPr>
        <p:txBody>
          <a:bodyPr wrap="square" rtlCol="0">
            <a:spAutoFit/>
          </a:bodyPr>
          <a:lstStyle/>
          <a:p>
            <a:pPr algn="ctr">
              <a:lnSpc>
                <a:spcPts val="2925"/>
              </a:lnSpc>
            </a:pPr>
            <a:r>
              <a:rPr lang="fr-FR" sz="2400" b="1" dirty="0">
                <a:solidFill>
                  <a:srgbClr val="C00000"/>
                </a:solidFill>
                <a:latin typeface="Times New Roman" panose="02020603050405020304" pitchFamily="18" charset="0"/>
                <a:cs typeface="Times New Roman" panose="02020603050405020304" pitchFamily="18" charset="0"/>
              </a:rPr>
              <a:t>Formation de 11 Magistrat organisé par le « CAMA » le 16 Novembre 2024 à Douala, Cameroun</a:t>
            </a:r>
            <a:endParaRPr lang="fr-FR" sz="2400" b="1" i="0" dirty="0">
              <a:solidFill>
                <a:srgbClr val="C00000"/>
              </a:solidFill>
              <a:effectLst/>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98274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B76AFB2-3E63-EB64-7092-FFD823F530E6}"/>
              </a:ext>
            </a:extLst>
          </p:cNvPr>
          <p:cNvSpPr txBox="1"/>
          <p:nvPr/>
        </p:nvSpPr>
        <p:spPr>
          <a:xfrm>
            <a:off x="2318549" y="1478605"/>
            <a:ext cx="7267904"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M" sz="3200" b="1" i="0" dirty="0">
                <a:ln w="0"/>
                <a:solidFill>
                  <a:schemeClr val="tx1"/>
                </a:solidFill>
                <a:latin typeface="Times New Roman" panose="02020603050405020304" pitchFamily="18" charset="0"/>
                <a:cs typeface="Times New Roman" panose="02020603050405020304" pitchFamily="18" charset="0"/>
              </a:rPr>
              <a:t>INTRODUCTION</a:t>
            </a:r>
            <a:endParaRPr lang="fr-FR" sz="3200" b="1" dirty="0">
              <a:ln w="0"/>
              <a:solidFill>
                <a:schemeClr val="tx1"/>
              </a:solidFill>
              <a:latin typeface="Times New Roman" panose="02020603050405020304" pitchFamily="18" charset="0"/>
              <a:cs typeface="Times New Roman" panose="02020603050405020304" pitchFamily="18" charset="0"/>
            </a:endParaRPr>
          </a:p>
        </p:txBody>
      </p:sp>
      <p:sp>
        <p:nvSpPr>
          <p:cNvPr id="10" name="ZoneTexte 9">
            <a:extLst>
              <a:ext uri="{FF2B5EF4-FFF2-40B4-BE49-F238E27FC236}">
                <a16:creationId xmlns:a16="http://schemas.microsoft.com/office/drawing/2014/main" id="{F313659B-1B35-C9A8-6FC8-7C25DC0CC441}"/>
              </a:ext>
            </a:extLst>
          </p:cNvPr>
          <p:cNvSpPr txBox="1"/>
          <p:nvPr/>
        </p:nvSpPr>
        <p:spPr>
          <a:xfrm>
            <a:off x="1254770" y="2183050"/>
            <a:ext cx="9682459" cy="523220"/>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fr-FR" sz="2800" b="1" dirty="0">
                <a:solidFill>
                  <a:srgbClr val="C00000"/>
                </a:solidFill>
                <a:latin typeface="Times New Roman" panose="02020603050405020304" pitchFamily="18" charset="0"/>
                <a:cs typeface="Times New Roman" panose="02020603050405020304" pitchFamily="18" charset="0"/>
              </a:rPr>
              <a:t>Définition de la médiation Art. 1 de l'Acte Uniforme OHADA)</a:t>
            </a:r>
          </a:p>
        </p:txBody>
      </p:sp>
      <p:sp>
        <p:nvSpPr>
          <p:cNvPr id="12" name="ZoneTexte 11">
            <a:extLst>
              <a:ext uri="{FF2B5EF4-FFF2-40B4-BE49-F238E27FC236}">
                <a16:creationId xmlns:a16="http://schemas.microsoft.com/office/drawing/2014/main" id="{A9050544-FE0B-B1C9-B445-11D25B8214C6}"/>
              </a:ext>
            </a:extLst>
          </p:cNvPr>
          <p:cNvSpPr txBox="1"/>
          <p:nvPr/>
        </p:nvSpPr>
        <p:spPr>
          <a:xfrm>
            <a:off x="886595" y="2939584"/>
            <a:ext cx="10593422" cy="3360920"/>
          </a:xfrm>
          <a:prstGeom prst="rect">
            <a:avLst/>
          </a:prstGeom>
          <a:noFill/>
        </p:spPr>
        <p:txBody>
          <a:bodyPr wrap="square" rtlCol="0">
            <a:spAutoFit/>
          </a:bodyPr>
          <a:lstStyle/>
          <a:p>
            <a:pPr algn="just">
              <a:lnSpc>
                <a:spcPct val="150000"/>
              </a:lnSpc>
            </a:pPr>
            <a:r>
              <a:rPr lang="fr-FR" sz="1800" b="1" i="1" dirty="0">
                <a:effectLst/>
                <a:latin typeface="Arial" panose="020B0604020202020204" pitchFamily="34" charset="0"/>
                <a:ea typeface="Times New Roman" panose="02020603050405020304" pitchFamily="18" charset="0"/>
              </a:rPr>
              <a:t>La « Médiation </a:t>
            </a:r>
            <a:r>
              <a:rPr lang="fr-FR" sz="1800" i="1" dirty="0">
                <a:effectLst/>
                <a:latin typeface="Arial" panose="020B0604020202020204" pitchFamily="34" charset="0"/>
                <a:ea typeface="Times New Roman" panose="02020603050405020304" pitchFamily="18" charset="0"/>
              </a:rPr>
              <a:t>» désigne tout processus, quelle que soit son appellation, dans lequel les parties demandent à un tiers de les aider à parvenir à un règlement amiable d’un litige, d’un rapport conflictuel ou d’un désaccord (ci</a:t>
            </a:r>
            <a:r>
              <a:rPr lang="fr-FR" sz="1800" i="1" dirty="0">
                <a:effectLst/>
                <a:latin typeface="Cambria Math" panose="02040503050406030204" pitchFamily="18" charset="0"/>
                <a:ea typeface="Times New Roman" panose="02020603050405020304" pitchFamily="18" charset="0"/>
                <a:cs typeface="Cambria Math" panose="02040503050406030204" pitchFamily="18" charset="0"/>
              </a:rPr>
              <a:t>-</a:t>
            </a:r>
            <a:r>
              <a:rPr lang="fr-FR" sz="1800" i="1" dirty="0">
                <a:effectLst/>
                <a:latin typeface="Arial" panose="020B0604020202020204" pitchFamily="34" charset="0"/>
                <a:ea typeface="Times New Roman" panose="02020603050405020304" pitchFamily="18" charset="0"/>
              </a:rPr>
              <a:t>après le « différend ») découlant d’un rapport juridique, contractuel ou autre ou lié à un tel rapport, impliquant des personnes physiques ou morales, y compris des entités publiques ou des États ».</a:t>
            </a:r>
            <a:endParaRPr lang="fr-CM" sz="1800" dirty="0">
              <a:effectLst/>
              <a:latin typeface="Times New Roman" panose="02020603050405020304" pitchFamily="18" charset="0"/>
              <a:ea typeface="Times New Roman" panose="02020603050405020304" pitchFamily="18" charset="0"/>
            </a:endParaRPr>
          </a:p>
          <a:p>
            <a:endParaRPr lang="fr-FR" dirty="0"/>
          </a:p>
          <a:p>
            <a:r>
              <a:rPr lang="fr-FR" sz="1800" dirty="0">
                <a:effectLst/>
                <a:latin typeface="Arial" panose="020B0604020202020204" pitchFamily="34" charset="0"/>
                <a:ea typeface="Times New Roman" panose="02020603050405020304" pitchFamily="18" charset="0"/>
              </a:rPr>
              <a:t>Quant au </a:t>
            </a:r>
            <a:r>
              <a:rPr lang="fr-FR" sz="1800" b="1" dirty="0">
                <a:effectLst/>
                <a:latin typeface="Arial" panose="020B0604020202020204" pitchFamily="34" charset="0"/>
                <a:ea typeface="Times New Roman" panose="02020603050405020304" pitchFamily="18" charset="0"/>
              </a:rPr>
              <a:t>Médiateur c</a:t>
            </a:r>
            <a:r>
              <a:rPr lang="fr-FR" sz="1800" dirty="0">
                <a:effectLst/>
                <a:latin typeface="Arial" panose="020B0604020202020204" pitchFamily="34" charset="0"/>
                <a:ea typeface="Times New Roman" panose="02020603050405020304" pitchFamily="18" charset="0"/>
              </a:rPr>
              <a:t>’est </a:t>
            </a:r>
            <a:r>
              <a:rPr lang="fr-FR" sz="1800" i="1" dirty="0">
                <a:effectLst/>
                <a:latin typeface="Arial" panose="020B0604020202020204" pitchFamily="34" charset="0"/>
                <a:ea typeface="Times New Roman" panose="02020603050405020304" pitchFamily="18" charset="0"/>
              </a:rPr>
              <a:t>« tout tiers sollicité pour mener une médiation quelle que soit l’appellation ou la profession de ce tiers dans l’État Partie concerné ».</a:t>
            </a:r>
            <a:endParaRPr lang="fr-CM" sz="1800" dirty="0">
              <a:effectLst/>
              <a:latin typeface="Times New Roman" panose="02020603050405020304" pitchFamily="18" charset="0"/>
              <a:ea typeface="Times New Roman" panose="02020603050405020304" pitchFamily="18" charset="0"/>
            </a:endParaRPr>
          </a:p>
          <a:p>
            <a:endParaRPr lang="fr-FR" dirty="0"/>
          </a:p>
        </p:txBody>
      </p:sp>
      <p:pic>
        <p:nvPicPr>
          <p:cNvPr id="13" name="Image 12">
            <a:extLst>
              <a:ext uri="{FF2B5EF4-FFF2-40B4-BE49-F238E27FC236}">
                <a16:creationId xmlns:a16="http://schemas.microsoft.com/office/drawing/2014/main" id="{DA88DEEE-FBF9-E4F8-CFC3-B918711FC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5670" y="410183"/>
            <a:ext cx="1071571" cy="1068422"/>
          </a:xfrm>
          <a:prstGeom prst="rect">
            <a:avLst/>
          </a:prstGeom>
        </p:spPr>
      </p:pic>
      <p:sp>
        <p:nvSpPr>
          <p:cNvPr id="2" name="ZoneTexte 1">
            <a:extLst>
              <a:ext uri="{FF2B5EF4-FFF2-40B4-BE49-F238E27FC236}">
                <a16:creationId xmlns:a16="http://schemas.microsoft.com/office/drawing/2014/main" id="{1AF7794A-84FF-7E6A-7FB0-6BEC257805C1}"/>
              </a:ext>
            </a:extLst>
          </p:cNvPr>
          <p:cNvSpPr txBox="1"/>
          <p:nvPr/>
        </p:nvSpPr>
        <p:spPr>
          <a:xfrm>
            <a:off x="1224117" y="831939"/>
            <a:ext cx="8863781"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fr-FR" sz="3200" b="1" dirty="0">
                <a:solidFill>
                  <a:schemeClr val="bg1"/>
                </a:solidFill>
              </a:rPr>
              <a:t>DEVELOPPEMENT DE LA MEDIATION EN AFRIQUE </a:t>
            </a:r>
          </a:p>
        </p:txBody>
      </p:sp>
    </p:spTree>
    <p:extLst>
      <p:ext uri="{BB962C8B-B14F-4D97-AF65-F5344CB8AC3E}">
        <p14:creationId xmlns:p14="http://schemas.microsoft.com/office/powerpoint/2010/main" val="599112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03DCB79-E014-AF85-F090-58EADCDEA933}"/>
              </a:ext>
            </a:extLst>
          </p:cNvPr>
          <p:cNvSpPr txBox="1"/>
          <p:nvPr/>
        </p:nvSpPr>
        <p:spPr>
          <a:xfrm>
            <a:off x="596967" y="1032468"/>
            <a:ext cx="11229943" cy="5727465"/>
          </a:xfrm>
          <a:prstGeom prst="rect">
            <a:avLst/>
          </a:prstGeom>
          <a:noFill/>
        </p:spPr>
        <p:txBody>
          <a:bodyPr wrap="square" rtlCol="0">
            <a:spAutoFit/>
          </a:bodyPr>
          <a:lstStyle/>
          <a:p>
            <a:pPr>
              <a:lnSpc>
                <a:spcPct val="107000"/>
              </a:lnSpc>
              <a:spcAft>
                <a:spcPts val="800"/>
              </a:spcAft>
            </a:pP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800" b="1" kern="0" dirty="0">
                <a:effectLst/>
                <a:latin typeface="Times New Roman" panose="02020603050405020304" pitchFamily="18" charset="0"/>
                <a:ea typeface="Times New Roman" panose="02020603050405020304" pitchFamily="18" charset="0"/>
                <a:cs typeface="Times New Roman" panose="02020603050405020304" pitchFamily="18" charset="0"/>
              </a:rPr>
              <a:t>École Française de la Médiation en Afrique (EPMN)</a:t>
            </a:r>
            <a:r>
              <a:rPr lang="fr-CM" sz="1800" kern="0" dirty="0">
                <a:effectLst/>
                <a:latin typeface="Times New Roman" panose="02020603050405020304" pitchFamily="18" charset="0"/>
                <a:ea typeface="Times New Roman" panose="02020603050405020304" pitchFamily="18" charset="0"/>
                <a:cs typeface="Times New Roman" panose="02020603050405020304" pitchFamily="18" charset="0"/>
              </a:rPr>
              <a:t> – Abidjan, Côte d'Ivoire</a:t>
            </a: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FR"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de Recherche et de Formation Professionnelle à la </a:t>
            </a:r>
            <a:r>
              <a:rPr lang="fr-FR"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Médiation,l</a:t>
            </a:r>
            <a:r>
              <a:rPr lang="fr-FR"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Arbitrage et la Négociation (</a:t>
            </a:r>
            <a:r>
              <a:rPr lang="fr-CM"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CERFOPMAN) – </a:t>
            </a:r>
            <a:r>
              <a:rPr lang="fr-CM" sz="1800" kern="0" dirty="0">
                <a:effectLst/>
                <a:latin typeface="Times New Roman" panose="02020603050405020304" pitchFamily="18" charset="0"/>
                <a:ea typeface="Times New Roman" panose="02020603050405020304" pitchFamily="18" charset="0"/>
                <a:cs typeface="Times New Roman" panose="02020603050405020304" pitchFamily="18" charset="0"/>
              </a:rPr>
              <a:t>Abidjan, Côte d'Ivoire</a:t>
            </a: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d’Arbitrage et de Médiation et de Conciliation de Dakar (CAMC</a:t>
            </a:r>
            <a:r>
              <a:rPr lang="fr-CM"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International d'Arbitrage et de Médiation (CIAM)</a:t>
            </a:r>
            <a:r>
              <a:rPr lang="fr-CM" sz="1800" kern="0" dirty="0">
                <a:effectLst/>
                <a:latin typeface="Times New Roman" panose="02020603050405020304" pitchFamily="18" charset="0"/>
                <a:ea typeface="Times New Roman" panose="02020603050405020304" pitchFamily="18" charset="0"/>
                <a:cs typeface="Times New Roman" panose="02020603050405020304" pitchFamily="18" charset="0"/>
              </a:rPr>
              <a:t> – Lomé, Togo</a:t>
            </a: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Diplôme d'Université en Médiation, Dialogue Social et Règlement des Conflits</a:t>
            </a:r>
            <a:r>
              <a:rPr lang="fr-CM" sz="1800" kern="0" dirty="0">
                <a:effectLst/>
                <a:latin typeface="Times New Roman" panose="02020603050405020304" pitchFamily="18" charset="0"/>
                <a:ea typeface="Times New Roman" panose="02020603050405020304" pitchFamily="18" charset="0"/>
                <a:cs typeface="Times New Roman" panose="02020603050405020304" pitchFamily="18" charset="0"/>
              </a:rPr>
              <a:t> – Dakar, Sénégal</a:t>
            </a: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CM"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d’Arbitrage et de Médiation des Conflits de Ouagadougou (CAMC-O)</a:t>
            </a:r>
            <a:r>
              <a:rPr lang="fr-CM" sz="1800" kern="0" dirty="0">
                <a:effectLst/>
                <a:latin typeface="Times New Roman" panose="02020603050405020304" pitchFamily="18" charset="0"/>
                <a:ea typeface="Times New Roman" panose="02020603050405020304" pitchFamily="18" charset="0"/>
                <a:cs typeface="Times New Roman" panose="02020603050405020304" pitchFamily="18" charset="0"/>
              </a:rPr>
              <a:t> - Ouagadougou, Burkina Faso</a:t>
            </a: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d'Arbitrage de Médiation et de Conciliation de l'OHADA (</a:t>
            </a:r>
            <a:r>
              <a:rPr lang="fr-CM"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CAMeC</a:t>
            </a:r>
            <a:r>
              <a:rPr lang="fr-CM" sz="1800" b="1"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r-CM" sz="1800" kern="0" dirty="0">
                <a:effectLst/>
                <a:latin typeface="Times New Roman" panose="02020603050405020304" pitchFamily="18" charset="0"/>
                <a:ea typeface="Times New Roman" panose="02020603050405020304" pitchFamily="18" charset="0"/>
                <a:cs typeface="Times New Roman" panose="02020603050405020304" pitchFamily="18" charset="0"/>
              </a:rPr>
              <a:t> – Ouidah, Bénin</a:t>
            </a: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QuellAfrik</a:t>
            </a:r>
            <a:r>
              <a:rPr lang="fr-CM" sz="1800" kern="0" dirty="0">
                <a:effectLst/>
                <a:latin typeface="Times New Roman" panose="02020603050405020304" pitchFamily="18" charset="0"/>
                <a:ea typeface="Times New Roman" panose="02020603050405020304" pitchFamily="18" charset="0"/>
                <a:cs typeface="Times New Roman" panose="02020603050405020304" pitchFamily="18" charset="0"/>
              </a:rPr>
              <a:t> – Afrique subsaharienne</a:t>
            </a: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Institut Gorée</a:t>
            </a:r>
            <a:r>
              <a:rPr lang="fr-CM" sz="1800" kern="0" dirty="0">
                <a:effectLst/>
                <a:latin typeface="Times New Roman" panose="02020603050405020304" pitchFamily="18" charset="0"/>
                <a:ea typeface="Times New Roman" panose="02020603050405020304" pitchFamily="18" charset="0"/>
                <a:cs typeface="Times New Roman" panose="02020603050405020304" pitchFamily="18" charset="0"/>
              </a:rPr>
              <a:t> – Dakar, Sénégal</a:t>
            </a: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5" name="ZoneTexte 4">
            <a:extLst>
              <a:ext uri="{FF2B5EF4-FFF2-40B4-BE49-F238E27FC236}">
                <a16:creationId xmlns:a16="http://schemas.microsoft.com/office/drawing/2014/main" id="{8AC29CBC-CB90-2E0A-29AE-0FF42986D5BF}"/>
              </a:ext>
            </a:extLst>
          </p:cNvPr>
          <p:cNvSpPr txBox="1"/>
          <p:nvPr/>
        </p:nvSpPr>
        <p:spPr>
          <a:xfrm>
            <a:off x="800865" y="409315"/>
            <a:ext cx="9916801"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fr-FR" sz="24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Liste des centres de médiation, de formation à la médiation </a:t>
            </a:r>
          </a:p>
          <a:p>
            <a:pPr algn="ctr"/>
            <a:r>
              <a:rPr lang="fr-FR" sz="24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et d’arbitrage en Afrique de l’OUEST</a:t>
            </a:r>
            <a:endParaRPr lang="fr-CM"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F9C6212D-7789-3DED-0835-9A2C30E7A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1564" y="98067"/>
            <a:ext cx="1071571" cy="1068422"/>
          </a:xfrm>
          <a:prstGeom prst="rect">
            <a:avLst/>
          </a:prstGeom>
        </p:spPr>
      </p:pic>
    </p:spTree>
    <p:extLst>
      <p:ext uri="{BB962C8B-B14F-4D97-AF65-F5344CB8AC3E}">
        <p14:creationId xmlns:p14="http://schemas.microsoft.com/office/powerpoint/2010/main" val="413414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0EA65-8E62-1536-E84E-432ADB8F3E3A}"/>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D36034BB-4A7D-B8B0-081D-FCFA4151882D}"/>
              </a:ext>
            </a:extLst>
          </p:cNvPr>
          <p:cNvSpPr txBox="1"/>
          <p:nvPr/>
        </p:nvSpPr>
        <p:spPr>
          <a:xfrm>
            <a:off x="481028" y="218552"/>
            <a:ext cx="11229943" cy="6492803"/>
          </a:xfrm>
          <a:prstGeom prst="rect">
            <a:avLst/>
          </a:prstGeom>
          <a:noFill/>
        </p:spPr>
        <p:txBody>
          <a:bodyPr wrap="square" rtlCol="0">
            <a:spAutoFit/>
          </a:bodyPr>
          <a:lstStyle/>
          <a:p>
            <a:pPr>
              <a:lnSpc>
                <a:spcPct val="107000"/>
              </a:lnSpc>
              <a:spcAft>
                <a:spcPts val="800"/>
              </a:spcAft>
            </a:pP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d'Arbitrage et de Médiation de Centrafrique (CAMC-CA)</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Bangui, République Centrafricaine</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d'Arbitrage du Congo (CAC)</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Kinshasa, République Démocratique du Congo</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de Médiation et d’Arbitrage du Congo (CEMACO)</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Brazzaville, Congo</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Permanent d'Arbitrage et de Médiation (CPAM)</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Yaoundé, Cameroun</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de Médiation et d'Arbitrage du GICAM (CMAG)</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Douala, Cameroun</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de médiation et d’Arbitrage de l’OAPI - </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Yaoundé, Cameroun</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D’arbitrage Et De Médiation De La Chambre De Commerce, D’industrie, Des Mines Et De L’artisanat Du Cameroun – </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Douala, Cameroun</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d'Arbitrage de Médiation de Conciliation de N’Djamena - </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N’Djamena, Tchad</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d’Arbitrage De Médiation Et De Conciliation Du Gabon – </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Libreville, Gabon</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National Centre for Arbitration, Conciliation &amp; Médiation (CENACOM)</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Kinshasa, République Démocratique du Congo</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tabLst>
                <a:tab pos="457200" algn="l"/>
              </a:tabLst>
            </a:pPr>
            <a:r>
              <a:rPr lang="fr-FR"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Professionnel de Médiation et de Formation à la Médiation, à la Négociation et au Droit </a:t>
            </a:r>
            <a:r>
              <a:rPr lang="fr-FR" sz="1600" b="1" kern="0" dirty="0" err="1">
                <a:effectLst/>
                <a:latin typeface="Times New Roman" panose="02020603050405020304" pitchFamily="18" charset="0"/>
                <a:ea typeface="Times New Roman" panose="02020603050405020304" pitchFamily="18" charset="0"/>
                <a:cs typeface="Times New Roman" panose="02020603050405020304" pitchFamily="18" charset="0"/>
              </a:rPr>
              <a:t>Ohada</a:t>
            </a:r>
            <a:r>
              <a:rPr lang="fr-FR" sz="1600" b="1" kern="0" dirty="0">
                <a:effectLst/>
                <a:latin typeface="Times New Roman" panose="02020603050405020304" pitchFamily="18" charset="0"/>
                <a:ea typeface="Times New Roman" panose="02020603050405020304" pitchFamily="18" charset="0"/>
                <a:cs typeface="Times New Roman" panose="02020603050405020304" pitchFamily="18" charset="0"/>
              </a:rPr>
              <a:t> au Cameroun</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r-FR" sz="1600" kern="0" dirty="0">
                <a:effectLst/>
                <a:latin typeface="Times New Roman" panose="02020603050405020304" pitchFamily="18" charset="0"/>
                <a:ea typeface="Times New Roman" panose="02020603050405020304" pitchFamily="18" charset="0"/>
                <a:cs typeface="Times New Roman" panose="02020603050405020304" pitchFamily="18" charset="0"/>
              </a:rPr>
              <a:t>Douala, Cameroun</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C1E2C029-5107-100E-7141-404AC69A5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3809" y="218552"/>
            <a:ext cx="1071571" cy="1068422"/>
          </a:xfrm>
          <a:prstGeom prst="rect">
            <a:avLst/>
          </a:prstGeom>
        </p:spPr>
      </p:pic>
      <p:sp>
        <p:nvSpPr>
          <p:cNvPr id="3" name="ZoneTexte 2">
            <a:extLst>
              <a:ext uri="{FF2B5EF4-FFF2-40B4-BE49-F238E27FC236}">
                <a16:creationId xmlns:a16="http://schemas.microsoft.com/office/drawing/2014/main" id="{85E453A3-1F41-F7C2-47B2-F605C5328C1C}"/>
              </a:ext>
            </a:extLst>
          </p:cNvPr>
          <p:cNvSpPr txBox="1"/>
          <p:nvPr/>
        </p:nvSpPr>
        <p:spPr>
          <a:xfrm>
            <a:off x="859859" y="218552"/>
            <a:ext cx="9916801"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fr-FR" sz="20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Liste des centres de médiation, de formation à la médiation </a:t>
            </a:r>
          </a:p>
          <a:p>
            <a:pPr algn="ctr"/>
            <a:r>
              <a:rPr lang="fr-FR" sz="20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et d’arbitrage en </a:t>
            </a:r>
            <a:r>
              <a:rPr lang="fr-FR" sz="2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Afrique </a:t>
            </a:r>
            <a:r>
              <a:rPr lang="fr-FR" sz="20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CENTRALE</a:t>
            </a:r>
            <a:endParaRPr lang="fr-CM"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6602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80DE1-F227-D4BD-185C-8EE594E0DD61}"/>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0D348B4-D2ED-5863-931F-DAC6BD1434F6}"/>
              </a:ext>
            </a:extLst>
          </p:cNvPr>
          <p:cNvSpPr txBox="1"/>
          <p:nvPr/>
        </p:nvSpPr>
        <p:spPr>
          <a:xfrm>
            <a:off x="360448" y="108020"/>
            <a:ext cx="11229943" cy="6302623"/>
          </a:xfrm>
          <a:prstGeom prst="rect">
            <a:avLst/>
          </a:prstGeom>
          <a:noFill/>
        </p:spPr>
        <p:txBody>
          <a:bodyPr wrap="square" rtlCol="0">
            <a:spAutoFit/>
          </a:bodyPr>
          <a:lstStyle/>
          <a:p>
            <a:pPr>
              <a:lnSpc>
                <a:spcPct val="107000"/>
              </a:lnSpc>
              <a:spcAft>
                <a:spcPts val="800"/>
              </a:spcAft>
            </a:pPr>
            <a:r>
              <a:rPr lang="fr-CM" sz="24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Afrique australe</a:t>
            </a:r>
            <a:endParaRPr lang="fr-CM"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b="1" kern="0" dirty="0">
                <a:effectLst/>
                <a:latin typeface="Times New Roman" panose="02020603050405020304" pitchFamily="18" charset="0"/>
                <a:ea typeface="Times New Roman" panose="02020603050405020304" pitchFamily="18" charset="0"/>
                <a:cs typeface="Times New Roman" panose="02020603050405020304" pitchFamily="18" charset="0"/>
              </a:rPr>
              <a:t>Fondation d'Arbitrage d'Afrique Australe (AFSA)</a:t>
            </a:r>
            <a:r>
              <a:rPr lang="fr-CM" kern="0" dirty="0">
                <a:effectLst/>
                <a:latin typeface="Times New Roman" panose="02020603050405020304" pitchFamily="18" charset="0"/>
                <a:ea typeface="Times New Roman" panose="02020603050405020304" pitchFamily="18" charset="0"/>
                <a:cs typeface="Times New Roman" panose="02020603050405020304" pitchFamily="18" charset="0"/>
              </a:rPr>
              <a:t> – Johannesburg, Afrique du Sud</a:t>
            </a:r>
            <a:endParaRPr lang="fr-CM"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b="1" kern="0" dirty="0">
                <a:effectLst/>
                <a:latin typeface="Times New Roman" panose="02020603050405020304" pitchFamily="18" charset="0"/>
                <a:ea typeface="Times New Roman" panose="02020603050405020304" pitchFamily="18" charset="0"/>
                <a:cs typeface="Times New Roman" panose="02020603050405020304" pitchFamily="18" charset="0"/>
              </a:rPr>
              <a:t>Centre for </a:t>
            </a:r>
            <a:r>
              <a:rPr lang="fr-CM" b="1" kern="0" dirty="0" err="1">
                <a:effectLst/>
                <a:latin typeface="Times New Roman" panose="02020603050405020304" pitchFamily="18" charset="0"/>
                <a:ea typeface="Times New Roman" panose="02020603050405020304" pitchFamily="18" charset="0"/>
                <a:cs typeface="Times New Roman" panose="02020603050405020304" pitchFamily="18" charset="0"/>
              </a:rPr>
              <a:t>Mediation</a:t>
            </a:r>
            <a:r>
              <a:rPr lang="fr-CM" b="1" kern="0" dirty="0">
                <a:effectLst/>
                <a:latin typeface="Times New Roman" panose="02020603050405020304" pitchFamily="18" charset="0"/>
                <a:ea typeface="Times New Roman" panose="02020603050405020304" pitchFamily="18" charset="0"/>
                <a:cs typeface="Times New Roman" panose="02020603050405020304" pitchFamily="18" charset="0"/>
              </a:rPr>
              <a:t> in </a:t>
            </a:r>
            <a:r>
              <a:rPr lang="fr-CM" b="1" kern="0" dirty="0" err="1">
                <a:effectLst/>
                <a:latin typeface="Times New Roman" panose="02020603050405020304" pitchFamily="18" charset="0"/>
                <a:ea typeface="Times New Roman" panose="02020603050405020304" pitchFamily="18" charset="0"/>
                <a:cs typeface="Times New Roman" panose="02020603050405020304" pitchFamily="18" charset="0"/>
              </a:rPr>
              <a:t>Africa</a:t>
            </a:r>
            <a:r>
              <a:rPr lang="fr-CM" b="1" kern="0" dirty="0">
                <a:effectLst/>
                <a:latin typeface="Times New Roman" panose="02020603050405020304" pitchFamily="18" charset="0"/>
                <a:ea typeface="Times New Roman" panose="02020603050405020304" pitchFamily="18" charset="0"/>
                <a:cs typeface="Times New Roman" panose="02020603050405020304" pitchFamily="18" charset="0"/>
              </a:rPr>
              <a:t> (CMA)</a:t>
            </a:r>
            <a:r>
              <a:rPr lang="fr-CM" kern="0" dirty="0">
                <a:effectLst/>
                <a:latin typeface="Times New Roman" panose="02020603050405020304" pitchFamily="18" charset="0"/>
                <a:ea typeface="Times New Roman" panose="02020603050405020304" pitchFamily="18" charset="0"/>
                <a:cs typeface="Times New Roman" panose="02020603050405020304" pitchFamily="18" charset="0"/>
              </a:rPr>
              <a:t> – Pretoria, Afrique du Sud</a:t>
            </a:r>
            <a:endParaRPr lang="fr-CM"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b="1" kern="0" dirty="0">
                <a:effectLst/>
                <a:latin typeface="Times New Roman" panose="02020603050405020304" pitchFamily="18" charset="0"/>
                <a:ea typeface="Times New Roman" panose="02020603050405020304" pitchFamily="18" charset="0"/>
                <a:cs typeface="Times New Roman" panose="02020603050405020304" pitchFamily="18" charset="0"/>
              </a:rPr>
              <a:t>Association Africaine des médiateurs (AAF) </a:t>
            </a:r>
            <a:r>
              <a:rPr lang="fr-CM" kern="0" dirty="0">
                <a:effectLst/>
                <a:latin typeface="Times New Roman" panose="02020603050405020304" pitchFamily="18" charset="0"/>
                <a:ea typeface="Times New Roman" panose="02020603050405020304" pitchFamily="18" charset="0"/>
                <a:cs typeface="Times New Roman" panose="02020603050405020304" pitchFamily="18" charset="0"/>
              </a:rPr>
              <a:t>– Windhoek, Namibie</a:t>
            </a:r>
            <a:endParaRPr lang="fr-CM" sz="1600" kern="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CM" sz="24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Afrique de l'Est</a:t>
            </a:r>
            <a:endParaRPr lang="fr-CM"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Kigali International Arbitration Centre (KIAC)</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Kigali, Rwanda</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d'Arbitrage International de Nairobi (NCIA)</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Nairobi, Kenya</a:t>
            </a:r>
            <a:endParaRPr lang="fr-CM" sz="16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CM" sz="24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Afrique du Nord</a:t>
            </a:r>
            <a:endParaRPr lang="fr-CM"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de Conciliation et d'Arbitrage de la Chambre Algérienne de Commerce et d'Industrie (CCMA)</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Alger, Algérie</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d'Arbitrage et de Médiation de Casablanca (CIMAC)</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Casablanca, Maroc</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Centre International de Médiation et d'Arbitrage de Rabat (CIMAR)</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Rabat, Maroc</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Cairo </a:t>
            </a:r>
            <a:r>
              <a:rPr lang="fr-CM" sz="1600" b="1" kern="0" dirty="0" err="1">
                <a:effectLst/>
                <a:latin typeface="Times New Roman" panose="02020603050405020304" pitchFamily="18" charset="0"/>
                <a:ea typeface="Times New Roman" panose="02020603050405020304" pitchFamily="18" charset="0"/>
                <a:cs typeface="Times New Roman" panose="02020603050405020304" pitchFamily="18" charset="0"/>
              </a:rPr>
              <a:t>Regional</a:t>
            </a:r>
            <a:r>
              <a:rPr lang="fr-CM" sz="1600" b="1" kern="0" dirty="0">
                <a:effectLst/>
                <a:latin typeface="Times New Roman" panose="02020603050405020304" pitchFamily="18" charset="0"/>
                <a:ea typeface="Times New Roman" panose="02020603050405020304" pitchFamily="18" charset="0"/>
                <a:cs typeface="Times New Roman" panose="02020603050405020304" pitchFamily="18" charset="0"/>
              </a:rPr>
              <a:t> Centre for International Commercial Arbitration (CRCICA)</a:t>
            </a:r>
            <a:r>
              <a:rPr lang="fr-CM" sz="1600" kern="0" dirty="0">
                <a:effectLst/>
                <a:latin typeface="Times New Roman" panose="02020603050405020304" pitchFamily="18" charset="0"/>
                <a:ea typeface="Times New Roman" panose="02020603050405020304" pitchFamily="18" charset="0"/>
                <a:cs typeface="Times New Roman" panose="02020603050405020304" pitchFamily="18" charset="0"/>
              </a:rPr>
              <a:t> – Le Caire, Égypte</a:t>
            </a: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tabLst>
                <a:tab pos="457200" algn="l"/>
              </a:tabLst>
            </a:pPr>
            <a:endParaRPr lang="fr-CM"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id="{258914D1-6FCA-797E-6806-E9C9F36EC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4727" y="277100"/>
            <a:ext cx="1071571" cy="1068422"/>
          </a:xfrm>
          <a:prstGeom prst="rect">
            <a:avLst/>
          </a:prstGeom>
        </p:spPr>
      </p:pic>
    </p:spTree>
    <p:extLst>
      <p:ext uri="{BB962C8B-B14F-4D97-AF65-F5344CB8AC3E}">
        <p14:creationId xmlns:p14="http://schemas.microsoft.com/office/powerpoint/2010/main" val="3336337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DB55813-8A30-96C7-0220-F5CA1AD1FCCB}"/>
              </a:ext>
            </a:extLst>
          </p:cNvPr>
          <p:cNvSpPr txBox="1"/>
          <p:nvPr/>
        </p:nvSpPr>
        <p:spPr>
          <a:xfrm>
            <a:off x="479021" y="2205286"/>
            <a:ext cx="8859929" cy="4414029"/>
          </a:xfrm>
          <a:prstGeom prst="rect">
            <a:avLst/>
          </a:prstGeom>
          <a:noFill/>
        </p:spPr>
        <p:txBody>
          <a:bodyPr wrap="square" rtlCol="0">
            <a:spAutoFit/>
          </a:bodyPr>
          <a:lstStyle/>
          <a:p>
            <a:pPr algn="l">
              <a:lnSpc>
                <a:spcPts val="2925"/>
              </a:lnSpc>
            </a:pPr>
            <a:r>
              <a:rPr lang="fr-FR" sz="2800" b="1" dirty="0">
                <a:solidFill>
                  <a:schemeClr val="accent5">
                    <a:lumMod val="50000"/>
                  </a:schemeClr>
                </a:solidFill>
                <a:latin typeface="Heebo" pitchFamily="2" charset="-79"/>
                <a:cs typeface="Heebo" pitchFamily="2" charset="-79"/>
              </a:rPr>
              <a:t>A/- </a:t>
            </a:r>
            <a:r>
              <a:rPr lang="fr-FR" sz="2800" b="1" i="0" dirty="0">
                <a:solidFill>
                  <a:schemeClr val="accent5">
                    <a:lumMod val="50000"/>
                  </a:schemeClr>
                </a:solidFill>
                <a:effectLst/>
                <a:latin typeface="Heebo" pitchFamily="2" charset="-79"/>
                <a:cs typeface="Heebo" pitchFamily="2" charset="-79"/>
              </a:rPr>
              <a:t>Médiation Traditionnelle</a:t>
            </a:r>
          </a:p>
          <a:p>
            <a:pPr algn="just"/>
            <a:r>
              <a:rPr lang="fr-FR" sz="2000" u="sng" kern="0" dirty="0">
                <a:effectLst/>
                <a:latin typeface="Times New Roman" panose="02020603050405020304" pitchFamily="18" charset="0"/>
                <a:ea typeface="Times New Roman" panose="02020603050405020304" pitchFamily="18" charset="0"/>
                <a:cs typeface="Times New Roman" panose="02020603050405020304" pitchFamily="18" charset="0"/>
              </a:rPr>
              <a:t>Historique</a:t>
            </a:r>
            <a:r>
              <a:rPr lang="fr-FR" sz="2000" kern="0" dirty="0">
                <a:effectLst/>
                <a:latin typeface="Times New Roman" panose="02020603050405020304" pitchFamily="18" charset="0"/>
                <a:ea typeface="Times New Roman" panose="02020603050405020304" pitchFamily="18" charset="0"/>
                <a:cs typeface="Times New Roman" panose="02020603050405020304" pitchFamily="18" charset="0"/>
              </a:rPr>
              <a:t> : la Médiation est née en Afrique. La vie en communauté des peuplades Africaines et les conflits inéluctables qu’engendre la vie en commun a amené les parties en litige à avoir recours pour régler leur différend, selon le cas, la diversité culturelle, la religion : </a:t>
            </a:r>
            <a:r>
              <a:rPr lang="fr-F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au chef de famille, chef de village, le « SAGE</a:t>
            </a:r>
            <a:r>
              <a:rPr lang="fr-FR"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le chef religieux, le Roi, les chefs traditionnels, le conseil des aînés, les mécanisme communautaires etc…</a:t>
            </a:r>
          </a:p>
          <a:p>
            <a:pPr algn="just"/>
            <a:endParaRPr lang="fr-FR" sz="20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fr-FR" sz="2000" kern="0" dirty="0">
                <a:effectLst/>
                <a:latin typeface="Times New Roman" panose="02020603050405020304" pitchFamily="18" charset="0"/>
                <a:ea typeface="Times New Roman" panose="02020603050405020304" pitchFamily="18" charset="0"/>
                <a:cs typeface="Times New Roman" panose="02020603050405020304" pitchFamily="18" charset="0"/>
              </a:rPr>
              <a:t>Le rôle très important que jouent ces médiateurs traditionnels a pour valeur commune, </a:t>
            </a:r>
            <a:r>
              <a:rPr lang="fr-F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de restaurer le dialogue, les relations, de créer un consensus entre les parties en litige, mais aussi entre les communautés</a:t>
            </a:r>
            <a:r>
              <a:rPr lang="fr-FR" sz="2000" kern="0" dirty="0">
                <a:effectLst/>
                <a:latin typeface="Times New Roman" panose="02020603050405020304" pitchFamily="18" charset="0"/>
                <a:ea typeface="Times New Roman" panose="02020603050405020304" pitchFamily="18" charset="0"/>
                <a:cs typeface="Times New Roman" panose="02020603050405020304" pitchFamily="18" charset="0"/>
              </a:rPr>
              <a:t> auxquelles elles appartiennent en raison du caractère systémique du conflit. </a:t>
            </a:r>
            <a:endParaRPr lang="fr-FR"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8" name="ZoneTexte 7">
            <a:extLst>
              <a:ext uri="{FF2B5EF4-FFF2-40B4-BE49-F238E27FC236}">
                <a16:creationId xmlns:a16="http://schemas.microsoft.com/office/drawing/2014/main" id="{EDA1B0F1-D2D1-18E3-59DB-2E9E61E43F44}"/>
              </a:ext>
            </a:extLst>
          </p:cNvPr>
          <p:cNvSpPr txBox="1"/>
          <p:nvPr/>
        </p:nvSpPr>
        <p:spPr>
          <a:xfrm>
            <a:off x="435613" y="262678"/>
            <a:ext cx="7514621"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2800" i="0"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 – ORIGINE ET FONDEMENTS DE LA MEDIATION EN AFRIQUE </a:t>
            </a:r>
            <a:endParaRPr lang="fr-FR" sz="2800"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0" name="Image 9">
            <a:extLst>
              <a:ext uri="{FF2B5EF4-FFF2-40B4-BE49-F238E27FC236}">
                <a16:creationId xmlns:a16="http://schemas.microsoft.com/office/drawing/2014/main" id="{398862BE-6353-D232-6F08-65365B41B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0413" y="0"/>
            <a:ext cx="2251587" cy="6858000"/>
          </a:xfrm>
          <a:prstGeom prst="rect">
            <a:avLst/>
          </a:prstGeom>
        </p:spPr>
      </p:pic>
      <p:sp>
        <p:nvSpPr>
          <p:cNvPr id="11" name="ZoneTexte 10">
            <a:extLst>
              <a:ext uri="{FF2B5EF4-FFF2-40B4-BE49-F238E27FC236}">
                <a16:creationId xmlns:a16="http://schemas.microsoft.com/office/drawing/2014/main" id="{E0EFCE4A-5E47-72D0-C0CD-AF0CEA71B71F}"/>
              </a:ext>
            </a:extLst>
          </p:cNvPr>
          <p:cNvSpPr txBox="1"/>
          <p:nvPr/>
        </p:nvSpPr>
        <p:spPr>
          <a:xfrm>
            <a:off x="479021" y="1480203"/>
            <a:ext cx="7427803" cy="461665"/>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fr-FR" sz="2400" b="1" dirty="0">
                <a:solidFill>
                  <a:srgbClr val="C00000"/>
                </a:solidFill>
              </a:rPr>
              <a:t>La médiation en Afrique allie la Tradition et la Modernité</a:t>
            </a:r>
          </a:p>
        </p:txBody>
      </p:sp>
      <p:pic>
        <p:nvPicPr>
          <p:cNvPr id="12" name="Image 11">
            <a:extLst>
              <a:ext uri="{FF2B5EF4-FFF2-40B4-BE49-F238E27FC236}">
                <a16:creationId xmlns:a16="http://schemas.microsoft.com/office/drawing/2014/main" id="{A240F602-1431-18C4-96DA-E83B9C776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379" y="205520"/>
            <a:ext cx="1071571" cy="1068422"/>
          </a:xfrm>
          <a:prstGeom prst="rect">
            <a:avLst/>
          </a:prstGeom>
        </p:spPr>
      </p:pic>
    </p:spTree>
    <p:extLst>
      <p:ext uri="{BB962C8B-B14F-4D97-AF65-F5344CB8AC3E}">
        <p14:creationId xmlns:p14="http://schemas.microsoft.com/office/powerpoint/2010/main" val="743069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6EB52B-16BA-5529-B85A-150F480EDCBB}"/>
              </a:ext>
            </a:extLst>
          </p:cNvPr>
          <p:cNvSpPr txBox="1"/>
          <p:nvPr/>
        </p:nvSpPr>
        <p:spPr>
          <a:xfrm>
            <a:off x="707923" y="970543"/>
            <a:ext cx="10663084" cy="5564087"/>
          </a:xfrm>
          <a:prstGeom prst="rect">
            <a:avLst/>
          </a:prstGeom>
          <a:noFill/>
        </p:spPr>
        <p:txBody>
          <a:bodyPr wrap="square" rtlCol="0">
            <a:spAutoFit/>
          </a:bodyPr>
          <a:lstStyle/>
          <a:p>
            <a:pPr algn="just">
              <a:lnSpc>
                <a:spcPts val="2925"/>
              </a:lnSpc>
            </a:pPr>
            <a:r>
              <a:rPr lang="fr-FR" sz="2800" b="1" i="0" dirty="0">
                <a:solidFill>
                  <a:schemeClr val="accent5">
                    <a:lumMod val="50000"/>
                  </a:schemeClr>
                </a:solidFill>
                <a:effectLst/>
                <a:latin typeface="Heebo" pitchFamily="2" charset="-79"/>
                <a:cs typeface="Heebo" pitchFamily="2" charset="-79"/>
              </a:rPr>
              <a:t>B/-</a:t>
            </a:r>
            <a:endParaRPr lang="fr-FR" sz="2400" b="1" i="0" dirty="0">
              <a:solidFill>
                <a:schemeClr val="accent5">
                  <a:lumMod val="50000"/>
                </a:schemeClr>
              </a:solidFill>
              <a:effectLst/>
              <a:latin typeface="Heebo" pitchFamily="2" charset="-79"/>
              <a:cs typeface="Heebo" pitchFamily="2" charset="-79"/>
            </a:endParaRPr>
          </a:p>
          <a:p>
            <a:pPr>
              <a:lnSpc>
                <a:spcPts val="2925"/>
              </a:lnSpc>
            </a:pPr>
            <a:r>
              <a:rPr lang="fr-FR" sz="2400" b="1" dirty="0">
                <a:solidFill>
                  <a:schemeClr val="accent5">
                    <a:lumMod val="50000"/>
                  </a:schemeClr>
                </a:solidFill>
                <a:latin typeface="Heebo" pitchFamily="2" charset="-79"/>
                <a:cs typeface="Heebo" pitchFamily="2" charset="-79"/>
              </a:rPr>
              <a:t>Médiation Moderne Et L’influence De La Colonisation Et Post-coloniale</a:t>
            </a:r>
          </a:p>
          <a:p>
            <a:pPr>
              <a:lnSpc>
                <a:spcPts val="2925"/>
              </a:lnSpc>
            </a:pPr>
            <a:endParaRPr lang="fr-FR" sz="2400" b="1" i="0" dirty="0">
              <a:solidFill>
                <a:schemeClr val="accent5">
                  <a:lumMod val="50000"/>
                </a:schemeClr>
              </a:solidFill>
              <a:effectLst/>
              <a:latin typeface="Heebo" pitchFamily="2" charset="-79"/>
              <a:cs typeface="Heebo" pitchFamily="2" charset="-79"/>
            </a:endParaRPr>
          </a:p>
          <a:p>
            <a:pPr marL="342900" lvl="0" indent="-342900" algn="just">
              <a:lnSpc>
                <a:spcPct val="115000"/>
              </a:lnSpc>
              <a:buFont typeface="Symbol" pitchFamily="2" charset="2"/>
              <a:buChar char=""/>
            </a:pPr>
            <a:r>
              <a:rPr lang="fr-FR" sz="2400" kern="0" dirty="0">
                <a:effectLst/>
                <a:latin typeface="Times New Roman" panose="02020603050405020304" pitchFamily="18" charset="0"/>
                <a:ea typeface="Times New Roman" panose="02020603050405020304" pitchFamily="18" charset="0"/>
                <a:cs typeface="Times New Roman" panose="02020603050405020304" pitchFamily="18" charset="0"/>
              </a:rPr>
              <a:t>La colonisation a réduit le développement de la médiation traditionnelle avec l’imposition des systèmes juridiques occidentaux. </a:t>
            </a:r>
            <a:r>
              <a:rPr lang="fr-FR" sz="2400" i="1" kern="0" dirty="0">
                <a:effectLst/>
                <a:latin typeface="Times New Roman" panose="02020603050405020304" pitchFamily="18" charset="0"/>
                <a:ea typeface="Times New Roman" panose="02020603050405020304" pitchFamily="18" charset="0"/>
                <a:cs typeface="Times New Roman" panose="02020603050405020304" pitchFamily="18" charset="0"/>
              </a:rPr>
              <a:t>(la justice Étatique) ; </a:t>
            </a:r>
            <a:endParaRPr lang="fr-FR"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547370" algn="just">
              <a:lnSpc>
                <a:spcPct val="115000"/>
              </a:lnSpc>
            </a:pPr>
            <a:r>
              <a:rPr lang="fr-FR"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itchFamily="2" charset="2"/>
              <a:buChar char=""/>
            </a:pPr>
            <a:r>
              <a:rPr lang="fr-FR" sz="2400" kern="0" dirty="0">
                <a:effectLst/>
                <a:latin typeface="Times New Roman" panose="02020603050405020304" pitchFamily="18" charset="0"/>
                <a:ea typeface="Times New Roman" panose="02020603050405020304" pitchFamily="18" charset="0"/>
                <a:cs typeface="Times New Roman" panose="02020603050405020304" pitchFamily="18" charset="0"/>
              </a:rPr>
              <a:t>La marginalisation des pratiques traditionnelles de médiation a également consisté à </a:t>
            </a:r>
            <a:r>
              <a:rPr lang="fr-FR" sz="2400" kern="0" dirty="0">
                <a:latin typeface="Times New Roman" panose="02020603050405020304" pitchFamily="18" charset="0"/>
                <a:ea typeface="Times New Roman" panose="02020603050405020304" pitchFamily="18" charset="0"/>
                <a:cs typeface="Times New Roman" panose="02020603050405020304" pitchFamily="18" charset="0"/>
              </a:rPr>
              <a:t>cantonner sa pratique dans </a:t>
            </a:r>
            <a:r>
              <a:rPr lang="fr-FR" sz="2400" kern="0" dirty="0">
                <a:effectLst/>
                <a:latin typeface="Times New Roman" panose="02020603050405020304" pitchFamily="18" charset="0"/>
                <a:ea typeface="Times New Roman" panose="02020603050405020304" pitchFamily="18" charset="0"/>
                <a:cs typeface="Times New Roman" panose="02020603050405020304" pitchFamily="18" charset="0"/>
              </a:rPr>
              <a:t>les campagnes.</a:t>
            </a:r>
          </a:p>
          <a:p>
            <a:pPr algn="just">
              <a:lnSpc>
                <a:spcPct val="115000"/>
              </a:lnSpc>
              <a:spcBef>
                <a:spcPts val="800"/>
              </a:spcBef>
              <a:spcAft>
                <a:spcPts val="400"/>
              </a:spcAft>
            </a:pPr>
            <a:r>
              <a:rPr lang="fr-FR" sz="2400" b="1"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L’adoption le 23 Novembre 2017 à CONAKRY de l’acte UNIFORME OHADA SUR</a:t>
            </a:r>
            <a:r>
              <a:rPr lang="fr-FR" sz="2400" b="1" u="sng"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400" b="1"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d’inspiration occidentale, et de la CNUDCI est un fait majeur qui va porter atteinte au rôle important que jouait la médiation traditionnelle jusqu’à présent. </a:t>
            </a:r>
            <a:endParaRPr lang="fr-FR" sz="2400" b="1" kern="1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845044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E45F9871-AEC2-A291-C0E9-8F0611E4F52D}"/>
              </a:ext>
            </a:extLst>
          </p:cNvPr>
          <p:cNvSpPr txBox="1"/>
          <p:nvPr/>
        </p:nvSpPr>
        <p:spPr>
          <a:xfrm>
            <a:off x="1414925" y="221226"/>
            <a:ext cx="9146807" cy="3468385"/>
          </a:xfrm>
          <a:prstGeom prst="rect">
            <a:avLst/>
          </a:prstGeom>
          <a:noFill/>
        </p:spPr>
        <p:txBody>
          <a:bodyPr wrap="square" rtlCol="0">
            <a:spAutoFit/>
          </a:bodyPr>
          <a:lstStyle/>
          <a:p>
            <a:pPr algn="ctr">
              <a:lnSpc>
                <a:spcPct val="300000"/>
              </a:lnSpc>
            </a:pPr>
            <a:r>
              <a:rPr lang="fr-FR" sz="2800" b="1" dirty="0">
                <a:solidFill>
                  <a:schemeClr val="accent5">
                    <a:lumMod val="50000"/>
                  </a:schemeClr>
                </a:solidFill>
                <a:latin typeface="Heebo" pitchFamily="2" charset="-79"/>
                <a:cs typeface="Heebo" pitchFamily="2" charset="-79"/>
              </a:rPr>
              <a:t>C/- Les Médiations</a:t>
            </a:r>
            <a:r>
              <a:rPr lang="fr-FR" sz="2800" b="1" i="0" dirty="0">
                <a:solidFill>
                  <a:schemeClr val="accent5">
                    <a:lumMod val="50000"/>
                  </a:schemeClr>
                </a:solidFill>
                <a:effectLst/>
                <a:latin typeface="Heebo" pitchFamily="2" charset="-79"/>
                <a:cs typeface="Heebo" pitchFamily="2" charset="-79"/>
              </a:rPr>
              <a:t> </a:t>
            </a:r>
            <a:r>
              <a:rPr lang="fr-FR" sz="2800" b="1" dirty="0">
                <a:solidFill>
                  <a:schemeClr val="accent5">
                    <a:lumMod val="50000"/>
                  </a:schemeClr>
                </a:solidFill>
                <a:latin typeface="Heebo" pitchFamily="2" charset="-79"/>
                <a:cs typeface="Heebo" pitchFamily="2" charset="-79"/>
              </a:rPr>
              <a:t>INTRA</a:t>
            </a:r>
            <a:r>
              <a:rPr lang="fr-FR" sz="2800" b="1" i="0" dirty="0">
                <a:solidFill>
                  <a:schemeClr val="accent5">
                    <a:lumMod val="50000"/>
                  </a:schemeClr>
                </a:solidFill>
                <a:effectLst/>
                <a:latin typeface="Heebo" pitchFamily="2" charset="-79"/>
                <a:cs typeface="Heebo" pitchFamily="2" charset="-79"/>
              </a:rPr>
              <a:t>-ETATS</a:t>
            </a:r>
          </a:p>
          <a:p>
            <a:pPr algn="just">
              <a:lnSpc>
                <a:spcPts val="2700"/>
              </a:lnSpc>
            </a:pPr>
            <a:r>
              <a:rPr lang="fr-FR" sz="2800" kern="0" dirty="0">
                <a:effectLst/>
                <a:latin typeface="Times New Roman" panose="02020603050405020304" pitchFamily="18" charset="0"/>
                <a:ea typeface="Times New Roman" panose="02020603050405020304" pitchFamily="18" charset="0"/>
              </a:rPr>
              <a:t>Dans le but d’éviter la dégénérescence des conflits sociaux opposant le peuple aux dirigeants Étatiques, des modes amiables de règlement des conflits ont été créés par des Chefs d’État, ou le peuple afin de renouer le dialogue et chercher ensemble des solutions pour résoudre les crises politico sociales. </a:t>
            </a:r>
            <a:endParaRPr lang="fr-FR" sz="2800" dirty="0"/>
          </a:p>
        </p:txBody>
      </p:sp>
      <p:sp>
        <p:nvSpPr>
          <p:cNvPr id="4" name="ZoneTexte 3">
            <a:extLst>
              <a:ext uri="{FF2B5EF4-FFF2-40B4-BE49-F238E27FC236}">
                <a16:creationId xmlns:a16="http://schemas.microsoft.com/office/drawing/2014/main" id="{A54E1B4F-4579-F1EA-D9AD-A94DB6DCBCF6}"/>
              </a:ext>
            </a:extLst>
          </p:cNvPr>
          <p:cNvSpPr txBox="1"/>
          <p:nvPr/>
        </p:nvSpPr>
        <p:spPr>
          <a:xfrm>
            <a:off x="898831" y="3941691"/>
            <a:ext cx="3057657" cy="230832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fr-FR" sz="2400" b="1" dirty="0">
                <a:solidFill>
                  <a:schemeClr val="bg1"/>
                </a:solidFill>
                <a:effectLst/>
                <a:latin typeface="Times New Roman" panose="02020603050405020304" pitchFamily="18" charset="0"/>
                <a:ea typeface="Times New Roman" panose="02020603050405020304" pitchFamily="18" charset="0"/>
              </a:rPr>
              <a:t>La Conférence Nationale</a:t>
            </a:r>
            <a:r>
              <a:rPr lang="fr-FR" sz="2400" dirty="0">
                <a:solidFill>
                  <a:schemeClr val="bg1"/>
                </a:solidFill>
                <a:effectLst/>
                <a:latin typeface="Times New Roman" panose="02020603050405020304" pitchFamily="18" charset="0"/>
                <a:ea typeface="Times New Roman" panose="02020603050405020304" pitchFamily="18" charset="0"/>
              </a:rPr>
              <a:t> – (Souveraine).</a:t>
            </a:r>
          </a:p>
          <a:p>
            <a:endParaRPr lang="fr-FR" sz="2400" dirty="0">
              <a:solidFill>
                <a:schemeClr val="bg1"/>
              </a:solidFill>
              <a:latin typeface="Times New Roman" panose="02020603050405020304" pitchFamily="18" charset="0"/>
              <a:ea typeface="Times New Roman" panose="02020603050405020304" pitchFamily="18" charset="0"/>
            </a:endParaRPr>
          </a:p>
          <a:p>
            <a:r>
              <a:rPr lang="fr-FR" sz="2400" dirty="0">
                <a:solidFill>
                  <a:schemeClr val="bg1"/>
                </a:solidFill>
                <a:effectLst/>
                <a:latin typeface="Times New Roman" panose="02020603050405020304" pitchFamily="18" charset="0"/>
                <a:ea typeface="Times New Roman" panose="02020603050405020304" pitchFamily="18" charset="0"/>
              </a:rPr>
              <a:t>Développée au </a:t>
            </a:r>
            <a:r>
              <a:rPr lang="fr-FR" sz="2400" b="1" dirty="0">
                <a:solidFill>
                  <a:schemeClr val="bg1"/>
                </a:solidFill>
                <a:effectLst/>
                <a:latin typeface="Times New Roman" panose="02020603050405020304" pitchFamily="18" charset="0"/>
                <a:ea typeface="Times New Roman" panose="02020603050405020304" pitchFamily="18" charset="0"/>
              </a:rPr>
              <a:t>Bénin par le peuple e</a:t>
            </a:r>
            <a:r>
              <a:rPr lang="fr-FR" sz="2400" b="1" dirty="0">
                <a:solidFill>
                  <a:schemeClr val="bg1"/>
                </a:solidFill>
                <a:latin typeface="Times New Roman" panose="02020603050405020304" pitchFamily="18" charset="0"/>
              </a:rPr>
              <a:t>n 1989</a:t>
            </a:r>
            <a:endParaRPr lang="fr-FR" sz="2400" b="1" dirty="0">
              <a:solidFill>
                <a:schemeClr val="bg1"/>
              </a:solidFill>
            </a:endParaRPr>
          </a:p>
        </p:txBody>
      </p:sp>
      <p:sp>
        <p:nvSpPr>
          <p:cNvPr id="5" name="ZoneTexte 4">
            <a:extLst>
              <a:ext uri="{FF2B5EF4-FFF2-40B4-BE49-F238E27FC236}">
                <a16:creationId xmlns:a16="http://schemas.microsoft.com/office/drawing/2014/main" id="{B147B46A-5D78-A9C6-21D0-47075AD5C5AB}"/>
              </a:ext>
            </a:extLst>
          </p:cNvPr>
          <p:cNvSpPr txBox="1"/>
          <p:nvPr/>
        </p:nvSpPr>
        <p:spPr>
          <a:xfrm>
            <a:off x="4459501" y="3864042"/>
            <a:ext cx="3057657" cy="236988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sz="2800" b="1" dirty="0">
                <a:solidFill>
                  <a:schemeClr val="bg1"/>
                </a:solidFill>
                <a:effectLst/>
                <a:latin typeface="Times New Roman" panose="02020603050405020304" pitchFamily="18" charset="0"/>
                <a:ea typeface="Times New Roman" panose="02020603050405020304" pitchFamily="18" charset="0"/>
              </a:rPr>
              <a:t>Le Grand Dialogue National</a:t>
            </a:r>
            <a:r>
              <a:rPr lang="fr-FR" sz="2800" dirty="0">
                <a:solidFill>
                  <a:schemeClr val="bg1"/>
                </a:solidFill>
                <a:effectLst/>
                <a:latin typeface="Times New Roman" panose="02020603050405020304" pitchFamily="18" charset="0"/>
                <a:ea typeface="Times New Roman" panose="02020603050405020304" pitchFamily="18" charset="0"/>
              </a:rPr>
              <a:t>, </a:t>
            </a:r>
          </a:p>
          <a:p>
            <a:endParaRPr lang="fr-FR" sz="2000" dirty="0">
              <a:solidFill>
                <a:schemeClr val="bg1"/>
              </a:solidFill>
              <a:latin typeface="Times New Roman" panose="02020603050405020304" pitchFamily="18" charset="0"/>
              <a:ea typeface="Times New Roman" panose="02020603050405020304" pitchFamily="18" charset="0"/>
            </a:endParaRPr>
          </a:p>
          <a:p>
            <a:r>
              <a:rPr lang="fr-FR" sz="2400" dirty="0">
                <a:solidFill>
                  <a:schemeClr val="bg1"/>
                </a:solidFill>
                <a:effectLst/>
                <a:latin typeface="Times New Roman" panose="02020603050405020304" pitchFamily="18" charset="0"/>
                <a:ea typeface="Times New Roman" panose="02020603050405020304" pitchFamily="18" charset="0"/>
              </a:rPr>
              <a:t>Développée au </a:t>
            </a:r>
            <a:r>
              <a:rPr lang="fr-FR" sz="2400" b="1" dirty="0">
                <a:solidFill>
                  <a:schemeClr val="bg1"/>
                </a:solidFill>
                <a:effectLst/>
                <a:latin typeface="Times New Roman" panose="02020603050405020304" pitchFamily="18" charset="0"/>
                <a:ea typeface="Times New Roman" panose="02020603050405020304" pitchFamily="18" charset="0"/>
              </a:rPr>
              <a:t>Cameroun par le Chef d’État e</a:t>
            </a:r>
            <a:r>
              <a:rPr lang="fr-FR" sz="2400" b="1" dirty="0">
                <a:solidFill>
                  <a:schemeClr val="bg1"/>
                </a:solidFill>
                <a:latin typeface="Times New Roman" panose="02020603050405020304" pitchFamily="18" charset="0"/>
              </a:rPr>
              <a:t>n 2019</a:t>
            </a:r>
            <a:endParaRPr lang="fr-FR" sz="2400" b="1" dirty="0">
              <a:solidFill>
                <a:schemeClr val="bg1"/>
              </a:solidFill>
            </a:endParaRPr>
          </a:p>
        </p:txBody>
      </p:sp>
      <p:sp>
        <p:nvSpPr>
          <p:cNvPr id="6" name="ZoneTexte 5">
            <a:extLst>
              <a:ext uri="{FF2B5EF4-FFF2-40B4-BE49-F238E27FC236}">
                <a16:creationId xmlns:a16="http://schemas.microsoft.com/office/drawing/2014/main" id="{605230D7-B982-8F57-FD4E-7FBC2563FB16}"/>
              </a:ext>
            </a:extLst>
          </p:cNvPr>
          <p:cNvSpPr txBox="1"/>
          <p:nvPr/>
        </p:nvSpPr>
        <p:spPr>
          <a:xfrm>
            <a:off x="8088856" y="3689611"/>
            <a:ext cx="3490044" cy="249299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sz="3200" b="1" dirty="0">
                <a:solidFill>
                  <a:srgbClr val="000000"/>
                </a:solidFill>
                <a:effectLst/>
                <a:latin typeface="Times New Roman" panose="02020603050405020304" pitchFamily="18" charset="0"/>
                <a:ea typeface="Times New Roman" panose="02020603050405020304" pitchFamily="18" charset="0"/>
              </a:rPr>
              <a:t>Le Dialogue Inclusif</a:t>
            </a:r>
            <a:r>
              <a:rPr lang="fr-FR" sz="3200" dirty="0">
                <a:solidFill>
                  <a:srgbClr val="000000"/>
                </a:solidFill>
                <a:effectLst/>
                <a:latin typeface="Times New Roman" panose="02020603050405020304" pitchFamily="18" charset="0"/>
                <a:ea typeface="Times New Roman" panose="02020603050405020304" pitchFamily="18" charset="0"/>
              </a:rPr>
              <a:t> </a:t>
            </a:r>
          </a:p>
          <a:p>
            <a:endParaRPr lang="fr-FR" sz="2000" dirty="0">
              <a:solidFill>
                <a:srgbClr val="000000"/>
              </a:solidFill>
              <a:latin typeface="Times New Roman" panose="02020603050405020304" pitchFamily="18" charset="0"/>
              <a:ea typeface="Times New Roman" panose="02020603050405020304" pitchFamily="18" charset="0"/>
            </a:endParaRPr>
          </a:p>
          <a:p>
            <a:r>
              <a:rPr lang="fr-FR" sz="2400" dirty="0">
                <a:solidFill>
                  <a:srgbClr val="000000"/>
                </a:solidFill>
                <a:effectLst/>
                <a:latin typeface="Times New Roman" panose="02020603050405020304" pitchFamily="18" charset="0"/>
                <a:ea typeface="Times New Roman" panose="02020603050405020304" pitchFamily="18" charset="0"/>
              </a:rPr>
              <a:t>développé au </a:t>
            </a:r>
            <a:r>
              <a:rPr lang="fr-FR" sz="2400" b="1" dirty="0">
                <a:solidFill>
                  <a:srgbClr val="000000"/>
                </a:solidFill>
                <a:effectLst/>
                <a:latin typeface="Times New Roman" panose="02020603050405020304" pitchFamily="18" charset="0"/>
                <a:ea typeface="Times New Roman" panose="02020603050405020304" pitchFamily="18" charset="0"/>
              </a:rPr>
              <a:t>TCHAD par le Chef d’État e</a:t>
            </a:r>
            <a:r>
              <a:rPr lang="fr-FR" sz="2400" b="1" dirty="0">
                <a:solidFill>
                  <a:srgbClr val="000000"/>
                </a:solidFill>
                <a:latin typeface="Times New Roman" panose="02020603050405020304" pitchFamily="18" charset="0"/>
              </a:rPr>
              <a:t>n 2018 et 2020</a:t>
            </a:r>
            <a:endParaRPr lang="fr-FR" sz="2400" b="1" dirty="0"/>
          </a:p>
        </p:txBody>
      </p:sp>
      <p:sp>
        <p:nvSpPr>
          <p:cNvPr id="8" name="Flèche : droite rayée 7">
            <a:extLst>
              <a:ext uri="{FF2B5EF4-FFF2-40B4-BE49-F238E27FC236}">
                <a16:creationId xmlns:a16="http://schemas.microsoft.com/office/drawing/2014/main" id="{C0A6CBF3-FD77-E0F8-1C48-5392C06E7345}"/>
              </a:ext>
            </a:extLst>
          </p:cNvPr>
          <p:cNvSpPr/>
          <p:nvPr/>
        </p:nvSpPr>
        <p:spPr>
          <a:xfrm>
            <a:off x="7764563" y="4162071"/>
            <a:ext cx="324293" cy="310527"/>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courbe vers le haut 8">
            <a:extLst>
              <a:ext uri="{FF2B5EF4-FFF2-40B4-BE49-F238E27FC236}">
                <a16:creationId xmlns:a16="http://schemas.microsoft.com/office/drawing/2014/main" id="{DCEEE1F0-C044-B3F6-5E90-F1D75390A25E}"/>
              </a:ext>
            </a:extLst>
          </p:cNvPr>
          <p:cNvSpPr/>
          <p:nvPr/>
        </p:nvSpPr>
        <p:spPr>
          <a:xfrm rot="5400000">
            <a:off x="-58090" y="2986327"/>
            <a:ext cx="1217016" cy="524615"/>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Flèche : droite rayée 9">
            <a:extLst>
              <a:ext uri="{FF2B5EF4-FFF2-40B4-BE49-F238E27FC236}">
                <a16:creationId xmlns:a16="http://schemas.microsoft.com/office/drawing/2014/main" id="{3B1C8197-42C1-70D7-F339-4EB8B0D57E2D}"/>
              </a:ext>
            </a:extLst>
          </p:cNvPr>
          <p:cNvSpPr/>
          <p:nvPr/>
        </p:nvSpPr>
        <p:spPr>
          <a:xfrm>
            <a:off x="4045848" y="4317335"/>
            <a:ext cx="324293" cy="310527"/>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9FBB2E65-A66F-14C6-5303-F16261E7D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309" y="721468"/>
            <a:ext cx="1071571" cy="1068422"/>
          </a:xfrm>
          <a:prstGeom prst="rect">
            <a:avLst/>
          </a:prstGeom>
        </p:spPr>
      </p:pic>
    </p:spTree>
    <p:extLst>
      <p:ext uri="{BB962C8B-B14F-4D97-AF65-F5344CB8AC3E}">
        <p14:creationId xmlns:p14="http://schemas.microsoft.com/office/powerpoint/2010/main" val="276387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3223B70-E2B7-9457-9F32-6F32745F8A05}"/>
              </a:ext>
            </a:extLst>
          </p:cNvPr>
          <p:cNvSpPr txBox="1"/>
          <p:nvPr/>
        </p:nvSpPr>
        <p:spPr>
          <a:xfrm>
            <a:off x="811588" y="859551"/>
            <a:ext cx="9502394" cy="3059812"/>
          </a:xfrm>
          <a:prstGeom prst="rect">
            <a:avLst/>
          </a:prstGeom>
          <a:noFill/>
        </p:spPr>
        <p:txBody>
          <a:bodyPr wrap="square" rtlCol="0">
            <a:spAutoFit/>
          </a:bodyPr>
          <a:lstStyle/>
          <a:p>
            <a:pPr algn="ctr">
              <a:lnSpc>
                <a:spcPct val="300000"/>
              </a:lnSpc>
            </a:pPr>
            <a:r>
              <a:rPr lang="fr-FR" sz="2400" b="1" i="0" dirty="0">
                <a:solidFill>
                  <a:schemeClr val="accent5">
                    <a:lumMod val="50000"/>
                  </a:schemeClr>
                </a:solidFill>
                <a:effectLst/>
                <a:latin typeface="Heebo" pitchFamily="2" charset="-79"/>
                <a:cs typeface="Heebo" pitchFamily="2" charset="-79"/>
              </a:rPr>
              <a:t>B/- Coexistence Des Médiations Traditionnelles Et Modernes </a:t>
            </a:r>
          </a:p>
          <a:p>
            <a:pPr algn="l">
              <a:lnSpc>
                <a:spcPts val="2925"/>
              </a:lnSpc>
            </a:pPr>
            <a:r>
              <a:rPr lang="fr-FR" sz="2800" kern="0" dirty="0">
                <a:effectLst/>
                <a:latin typeface="Times New Roman" panose="02020603050405020304" pitchFamily="18" charset="0"/>
                <a:ea typeface="Times New Roman" panose="02020603050405020304" pitchFamily="18" charset="0"/>
              </a:rPr>
              <a:t>L’on observe une coexistence pacifique entre les systèmes modernes de résolution des conflits (</a:t>
            </a:r>
            <a:r>
              <a:rPr lang="fr-FR" sz="2800" b="1" kern="0" dirty="0">
                <a:solidFill>
                  <a:srgbClr val="C00000"/>
                </a:solidFill>
                <a:effectLst/>
                <a:latin typeface="Times New Roman" panose="02020603050405020304" pitchFamily="18" charset="0"/>
                <a:ea typeface="Times New Roman" panose="02020603050405020304" pitchFamily="18" charset="0"/>
              </a:rPr>
              <a:t>Négociation, </a:t>
            </a:r>
            <a:r>
              <a:rPr lang="fr-FR" sz="2800" b="1" kern="0" dirty="0">
                <a:solidFill>
                  <a:srgbClr val="C00000"/>
                </a:solidFill>
                <a:latin typeface="Times New Roman" panose="02020603050405020304" pitchFamily="18" charset="0"/>
                <a:ea typeface="Times New Roman" panose="02020603050405020304" pitchFamily="18" charset="0"/>
              </a:rPr>
              <a:t>Conciliation, Médiation, </a:t>
            </a:r>
            <a:r>
              <a:rPr lang="fr-FR" sz="2800" b="1" kern="0" dirty="0">
                <a:solidFill>
                  <a:srgbClr val="C00000"/>
                </a:solidFill>
                <a:effectLst/>
                <a:latin typeface="Times New Roman" panose="02020603050405020304" pitchFamily="18" charset="0"/>
                <a:ea typeface="Times New Roman" panose="02020603050405020304" pitchFamily="18" charset="0"/>
              </a:rPr>
              <a:t>Arbitrage, justice étatique,</a:t>
            </a:r>
            <a:r>
              <a:rPr lang="fr-FR" sz="2800" kern="0" dirty="0">
                <a:effectLst/>
                <a:latin typeface="Times New Roman" panose="02020603050405020304" pitchFamily="18" charset="0"/>
                <a:ea typeface="Times New Roman" panose="02020603050405020304" pitchFamily="18" charset="0"/>
              </a:rPr>
              <a:t>) et le système traditionnel ou le Médiateur Traditionnel joue à la fois, le rôle de Médiateur, conciliateur et arbitre</a:t>
            </a:r>
            <a:endParaRPr lang="fr-FR" sz="2800" dirty="0"/>
          </a:p>
        </p:txBody>
      </p:sp>
      <p:pic>
        <p:nvPicPr>
          <p:cNvPr id="5" name="Image 4">
            <a:extLst>
              <a:ext uri="{FF2B5EF4-FFF2-40B4-BE49-F238E27FC236}">
                <a16:creationId xmlns:a16="http://schemas.microsoft.com/office/drawing/2014/main" id="{E781E22C-6EB8-E2C6-6393-9EBFF3565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5670" y="410183"/>
            <a:ext cx="1071571" cy="1068422"/>
          </a:xfrm>
          <a:prstGeom prst="rect">
            <a:avLst/>
          </a:prstGeom>
        </p:spPr>
      </p:pic>
      <p:sp>
        <p:nvSpPr>
          <p:cNvPr id="6" name="ZoneTexte 5">
            <a:extLst>
              <a:ext uri="{FF2B5EF4-FFF2-40B4-BE49-F238E27FC236}">
                <a16:creationId xmlns:a16="http://schemas.microsoft.com/office/drawing/2014/main" id="{15BC26AC-4F50-F681-7B25-B5D8107B6692}"/>
              </a:ext>
            </a:extLst>
          </p:cNvPr>
          <p:cNvSpPr txBox="1"/>
          <p:nvPr/>
        </p:nvSpPr>
        <p:spPr>
          <a:xfrm>
            <a:off x="697467" y="4239095"/>
            <a:ext cx="9949867" cy="1477328"/>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just"/>
            <a:r>
              <a:rPr lang="fr-FR"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Malgré son handicap du à son caractère oral qui freine son expansion, </a:t>
            </a:r>
            <a:r>
              <a:rPr lang="fr-FR"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 </a:t>
            </a:r>
            <a:r>
              <a:rPr lang="fr-FR"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a:t>
            </a:r>
            <a:r>
              <a:rPr lang="fr-FR"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édiation Traditionnelle reste vivace car c’est l’un des fondement de la cultu</a:t>
            </a:r>
            <a:r>
              <a:rPr lang="fr-FR"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re africaine.</a:t>
            </a:r>
          </a:p>
          <a:p>
            <a:endParaRPr lang="fr-FR" dirty="0"/>
          </a:p>
        </p:txBody>
      </p:sp>
    </p:spTree>
    <p:extLst>
      <p:ext uri="{BB962C8B-B14F-4D97-AF65-F5344CB8AC3E}">
        <p14:creationId xmlns:p14="http://schemas.microsoft.com/office/powerpoint/2010/main" val="1050865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7B27B53-2511-B3B6-F1CE-746589BEEC70}"/>
              </a:ext>
            </a:extLst>
          </p:cNvPr>
          <p:cNvSpPr txBox="1"/>
          <p:nvPr/>
        </p:nvSpPr>
        <p:spPr>
          <a:xfrm>
            <a:off x="758587" y="1599988"/>
            <a:ext cx="3700497" cy="5220352"/>
          </a:xfrm>
          <a:prstGeom prst="flowChartAlternateProcess">
            <a:avLst/>
          </a:prstGeom>
          <a:solidFill>
            <a:srgbClr val="FFFF00"/>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algn="l">
              <a:lnSpc>
                <a:spcPct val="300000"/>
              </a:lnSpc>
            </a:pPr>
            <a:r>
              <a:rPr lang="fr-FR" sz="2400" b="1" i="0" dirty="0">
                <a:solidFill>
                  <a:srgbClr val="303345"/>
                </a:solidFill>
                <a:effectLst/>
                <a:latin typeface="Times New Roman" panose="02020603050405020304" pitchFamily="18" charset="0"/>
                <a:cs typeface="Times New Roman" panose="02020603050405020304" pitchFamily="18" charset="0"/>
              </a:rPr>
              <a:t>En Afrique de l'Ouest</a:t>
            </a:r>
          </a:p>
          <a:p>
            <a:pPr lvl="0" algn="just">
              <a:lnSpc>
                <a:spcPct val="115000"/>
              </a:lnSpc>
              <a:spcAft>
                <a:spcPts val="800"/>
              </a:spcAft>
            </a:pPr>
            <a:r>
              <a:rPr lang="fr-FR" sz="1800" dirty="0">
                <a:solidFill>
                  <a:schemeClr val="tx1"/>
                </a:solidFill>
                <a:effectLst/>
                <a:latin typeface="Times New Roman" panose="02020603050405020304" pitchFamily="18" charset="0"/>
                <a:ea typeface="Times New Roman" panose="02020603050405020304" pitchFamily="18" charset="0"/>
              </a:rPr>
              <a:t>la Médiation s’est beaucoup développée. </a:t>
            </a:r>
          </a:p>
          <a:p>
            <a:pPr lvl="0" algn="just">
              <a:lnSpc>
                <a:spcPct val="115000"/>
              </a:lnSpc>
              <a:spcAft>
                <a:spcPts val="800"/>
              </a:spcAft>
            </a:pPr>
            <a:r>
              <a:rPr lang="fr-FR" sz="1800" dirty="0">
                <a:solidFill>
                  <a:schemeClr val="tx1"/>
                </a:solidFill>
                <a:effectLst/>
                <a:latin typeface="Times New Roman" panose="02020603050405020304" pitchFamily="18" charset="0"/>
                <a:ea typeface="Times New Roman" panose="02020603050405020304" pitchFamily="18" charset="0"/>
              </a:rPr>
              <a:t>L’on compte de nombreux centres de médiation, de formation à la médiation et d’arbitrage en Afrique de l’Ouest. (voir la liste en Annexe).</a:t>
            </a:r>
          </a:p>
          <a:p>
            <a:pPr lvl="0" algn="just">
              <a:lnSpc>
                <a:spcPct val="115000"/>
              </a:lnSpc>
              <a:spcAft>
                <a:spcPts val="800"/>
              </a:spcAft>
            </a:pPr>
            <a:r>
              <a:rPr lang="fr-FR" sz="1800" dirty="0">
                <a:solidFill>
                  <a:schemeClr val="tx1"/>
                </a:solidFill>
                <a:effectLst/>
                <a:latin typeface="Times New Roman" panose="02020603050405020304" pitchFamily="18" charset="0"/>
                <a:ea typeface="Times New Roman" panose="02020603050405020304" pitchFamily="18" charset="0"/>
              </a:rPr>
              <a:t>Les chefs traditionnels continuent de jouer un rôle prépondérant dans les pays comme le </a:t>
            </a:r>
            <a:r>
              <a:rPr lang="fr-FR" sz="1800" b="1" dirty="0">
                <a:solidFill>
                  <a:schemeClr val="tx1"/>
                </a:solidFill>
                <a:effectLst/>
                <a:latin typeface="Times New Roman" panose="02020603050405020304" pitchFamily="18" charset="0"/>
                <a:ea typeface="Times New Roman" panose="02020603050405020304" pitchFamily="18" charset="0"/>
              </a:rPr>
              <a:t>Ghana et le Nigeria.</a:t>
            </a:r>
            <a:endParaRPr lang="fr-CM" sz="1800" dirty="0">
              <a:solidFill>
                <a:schemeClr val="tx1"/>
              </a:solidFill>
              <a:effectLst/>
              <a:latin typeface="Calibri" panose="020F0502020204030204" pitchFamily="34" charset="0"/>
              <a:ea typeface="Calibri" panose="020F0502020204030204" pitchFamily="34" charset="0"/>
            </a:endParaRPr>
          </a:p>
        </p:txBody>
      </p:sp>
      <p:sp>
        <p:nvSpPr>
          <p:cNvPr id="6" name="ZoneTexte 5">
            <a:extLst>
              <a:ext uri="{FF2B5EF4-FFF2-40B4-BE49-F238E27FC236}">
                <a16:creationId xmlns:a16="http://schemas.microsoft.com/office/drawing/2014/main" id="{A29C6563-6649-C9F3-4A1A-09024282EE9B}"/>
              </a:ext>
            </a:extLst>
          </p:cNvPr>
          <p:cNvSpPr txBox="1"/>
          <p:nvPr/>
        </p:nvSpPr>
        <p:spPr>
          <a:xfrm>
            <a:off x="5093488" y="1770026"/>
            <a:ext cx="6690909" cy="1710894"/>
          </a:xfrm>
          <a:prstGeom prst="roundRect">
            <a:avLst/>
          </a:prstGeom>
          <a:solidFill>
            <a:schemeClr val="accent2">
              <a:lumMod val="60000"/>
              <a:lumOff val="40000"/>
            </a:schemeClr>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algn="l">
              <a:lnSpc>
                <a:spcPts val="2925"/>
              </a:lnSpc>
            </a:pPr>
            <a:r>
              <a:rPr lang="fr-FR" sz="2400" dirty="0">
                <a:solidFill>
                  <a:schemeClr val="tx1"/>
                </a:solidFill>
                <a:effectLst/>
                <a:latin typeface="Times New Roman" panose="02020603050405020304" pitchFamily="18" charset="0"/>
                <a:ea typeface="Times New Roman" panose="02020603050405020304" pitchFamily="18" charset="0"/>
              </a:rPr>
              <a:t>La</a:t>
            </a:r>
            <a:r>
              <a:rPr lang="fr-FR" sz="2400" b="1" dirty="0">
                <a:solidFill>
                  <a:schemeClr val="tx1"/>
                </a:solidFill>
                <a:effectLst/>
                <a:latin typeface="Times New Roman" panose="02020603050405020304" pitchFamily="18" charset="0"/>
                <a:ea typeface="Times New Roman" panose="02020603050405020304" pitchFamily="18" charset="0"/>
              </a:rPr>
              <a:t> CEDEAO</a:t>
            </a:r>
            <a:r>
              <a:rPr lang="fr-FR" sz="2400" dirty="0">
                <a:solidFill>
                  <a:schemeClr val="tx1"/>
                </a:solidFill>
                <a:effectLst/>
                <a:latin typeface="Times New Roman" panose="02020603050405020304" pitchFamily="18" charset="0"/>
                <a:ea typeface="Times New Roman" panose="02020603050405020304" pitchFamily="18" charset="0"/>
              </a:rPr>
              <a:t> </a:t>
            </a:r>
          </a:p>
          <a:p>
            <a:pPr algn="just">
              <a:lnSpc>
                <a:spcPts val="2925"/>
              </a:lnSpc>
            </a:pPr>
            <a:r>
              <a:rPr lang="fr-FR" sz="2000" dirty="0">
                <a:solidFill>
                  <a:schemeClr val="tx1"/>
                </a:solidFill>
                <a:effectLst/>
                <a:latin typeface="Times New Roman" panose="02020603050405020304" pitchFamily="18" charset="0"/>
                <a:ea typeface="Times New Roman" panose="02020603050405020304" pitchFamily="18" charset="0"/>
              </a:rPr>
              <a:t>se démarque par l’initiative moderne de promouvoir la </a:t>
            </a:r>
            <a:r>
              <a:rPr lang="fr-FR" sz="2000" b="1" dirty="0">
                <a:solidFill>
                  <a:schemeClr val="tx1"/>
                </a:solidFill>
                <a:effectLst/>
                <a:latin typeface="Times New Roman" panose="02020603050405020304" pitchFamily="18" charset="0"/>
                <a:ea typeface="Times New Roman" panose="02020603050405020304" pitchFamily="18" charset="0"/>
              </a:rPr>
              <a:t>médiation frontalière </a:t>
            </a:r>
            <a:r>
              <a:rPr lang="fr-FR" sz="2000" dirty="0">
                <a:solidFill>
                  <a:schemeClr val="tx1"/>
                </a:solidFill>
                <a:effectLst/>
                <a:latin typeface="Times New Roman" panose="02020603050405020304" pitchFamily="18" charset="0"/>
                <a:ea typeface="Times New Roman" panose="02020603050405020304" pitchFamily="18" charset="0"/>
              </a:rPr>
              <a:t>jusqu’à un certain moment avant le conflit avec les États de l’AES. </a:t>
            </a:r>
            <a:endParaRPr lang="fr-FR" sz="2000" dirty="0">
              <a:solidFill>
                <a:schemeClr val="tx1"/>
              </a:solidFill>
            </a:endParaRPr>
          </a:p>
        </p:txBody>
      </p:sp>
      <p:sp>
        <p:nvSpPr>
          <p:cNvPr id="13" name="ZoneTexte 12">
            <a:extLst>
              <a:ext uri="{FF2B5EF4-FFF2-40B4-BE49-F238E27FC236}">
                <a16:creationId xmlns:a16="http://schemas.microsoft.com/office/drawing/2014/main" id="{B7929E6B-82EC-F4B2-553D-969EBFE42526}"/>
              </a:ext>
            </a:extLst>
          </p:cNvPr>
          <p:cNvSpPr txBox="1"/>
          <p:nvPr/>
        </p:nvSpPr>
        <p:spPr>
          <a:xfrm>
            <a:off x="1331534" y="288804"/>
            <a:ext cx="8799441" cy="9149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115000"/>
              </a:lnSpc>
              <a:spcAft>
                <a:spcPts val="800"/>
              </a:spcAft>
            </a:pPr>
            <a:r>
              <a:rPr lang="fr-FR" sz="2400" b="1" dirty="0">
                <a:effectLst/>
                <a:latin typeface="Times New Roman" panose="02020603050405020304" pitchFamily="18" charset="0"/>
                <a:ea typeface="Times New Roman" panose="02020603050405020304" pitchFamily="18" charset="0"/>
              </a:rPr>
              <a:t>II – DIVERSITE DES DEGRES D'ÉVOLUTION À TRAVERS LE CONTINENT</a:t>
            </a:r>
            <a:endParaRPr lang="fr-CM" sz="2400" dirty="0">
              <a:effectLst/>
              <a:latin typeface="Calibri" panose="020F0502020204030204" pitchFamily="34" charset="0"/>
              <a:ea typeface="Calibri" panose="020F0502020204030204" pitchFamily="34" charset="0"/>
            </a:endParaRPr>
          </a:p>
        </p:txBody>
      </p:sp>
      <p:sp>
        <p:nvSpPr>
          <p:cNvPr id="15" name="Pentagone 14">
            <a:extLst>
              <a:ext uri="{FF2B5EF4-FFF2-40B4-BE49-F238E27FC236}">
                <a16:creationId xmlns:a16="http://schemas.microsoft.com/office/drawing/2014/main" id="{3A5B9BBF-0CEA-5B58-603C-E7716364B035}"/>
              </a:ext>
            </a:extLst>
          </p:cNvPr>
          <p:cNvSpPr/>
          <p:nvPr/>
        </p:nvSpPr>
        <p:spPr>
          <a:xfrm>
            <a:off x="630342" y="1394405"/>
            <a:ext cx="537201" cy="479485"/>
          </a:xfrm>
          <a:prstGeom prst="pentagon">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fr-FR" b="1" i="1" dirty="0">
                <a:solidFill>
                  <a:schemeClr val="tx1"/>
                </a:solidFill>
              </a:rPr>
              <a:t>1</a:t>
            </a:r>
          </a:p>
        </p:txBody>
      </p:sp>
      <p:sp>
        <p:nvSpPr>
          <p:cNvPr id="17" name="Hexagone 16">
            <a:extLst>
              <a:ext uri="{FF2B5EF4-FFF2-40B4-BE49-F238E27FC236}">
                <a16:creationId xmlns:a16="http://schemas.microsoft.com/office/drawing/2014/main" id="{25CC3D50-7BF2-E8A0-533B-4C4C265CB7FD}"/>
              </a:ext>
            </a:extLst>
          </p:cNvPr>
          <p:cNvSpPr/>
          <p:nvPr/>
        </p:nvSpPr>
        <p:spPr>
          <a:xfrm>
            <a:off x="4524466" y="1378186"/>
            <a:ext cx="537201" cy="479485"/>
          </a:xfrm>
          <a:prstGeom prst="hexagon">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fr-FR" b="1" i="1" dirty="0">
                <a:solidFill>
                  <a:schemeClr val="tx1"/>
                </a:solidFill>
              </a:rPr>
              <a:t>2</a:t>
            </a:r>
          </a:p>
        </p:txBody>
      </p:sp>
      <p:pic>
        <p:nvPicPr>
          <p:cNvPr id="20" name="Image 19">
            <a:extLst>
              <a:ext uri="{FF2B5EF4-FFF2-40B4-BE49-F238E27FC236}">
                <a16:creationId xmlns:a16="http://schemas.microsoft.com/office/drawing/2014/main" id="{56D5B291-4EE4-D960-E5C6-AC43158A7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0862" y="151530"/>
            <a:ext cx="1071571" cy="1068422"/>
          </a:xfrm>
          <a:prstGeom prst="rect">
            <a:avLst/>
          </a:prstGeom>
        </p:spPr>
      </p:pic>
      <p:sp>
        <p:nvSpPr>
          <p:cNvPr id="21" name="ZoneTexte 20">
            <a:extLst>
              <a:ext uri="{FF2B5EF4-FFF2-40B4-BE49-F238E27FC236}">
                <a16:creationId xmlns:a16="http://schemas.microsoft.com/office/drawing/2014/main" id="{862228E8-CC96-0534-0EC5-69124CC668DE}"/>
              </a:ext>
            </a:extLst>
          </p:cNvPr>
          <p:cNvSpPr txBox="1"/>
          <p:nvPr/>
        </p:nvSpPr>
        <p:spPr>
          <a:xfrm>
            <a:off x="4793066" y="3601002"/>
            <a:ext cx="6851684" cy="2719397"/>
          </a:xfrm>
          <a:prstGeom prst="round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l">
              <a:lnSpc>
                <a:spcPts val="2925"/>
              </a:lnSpc>
            </a:pPr>
            <a:r>
              <a:rPr lang="fr-FR" sz="2800" b="1" i="0" dirty="0">
                <a:solidFill>
                  <a:srgbClr val="303345"/>
                </a:solidFill>
                <a:effectLst/>
                <a:latin typeface="Times New Roman" panose="02020603050405020304" pitchFamily="18" charset="0"/>
                <a:cs typeface="Times New Roman" panose="02020603050405020304" pitchFamily="18" charset="0"/>
              </a:rPr>
              <a:t>En Afrique Centrale</a:t>
            </a:r>
          </a:p>
          <a:p>
            <a:pPr algn="just">
              <a:lnSpc>
                <a:spcPct val="115000"/>
              </a:lnSpc>
              <a:spcAft>
                <a:spcPts val="800"/>
              </a:spcAft>
            </a:pPr>
            <a:r>
              <a:rPr lang="fr-FR"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l’on compte de nombreux centres de médiation et d’arbitrage. Le   retard accumulé par l’Afrique Centrale est dû à des instabilités politiques en RDC (République Centrafricaine). Et un manque de volonté politique des gouvernants pour développer la médiation, voire aider les centres privés de médiation.</a:t>
            </a:r>
            <a:endParaRPr lang="fr-CM"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fr-FR"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Des efforts Régionaux sont faits pour intégrer la médiation CEEAC. </a:t>
            </a:r>
            <a:endParaRPr lang="fr-CM"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Hexagone 21">
            <a:extLst>
              <a:ext uri="{FF2B5EF4-FFF2-40B4-BE49-F238E27FC236}">
                <a16:creationId xmlns:a16="http://schemas.microsoft.com/office/drawing/2014/main" id="{2EC4D130-A638-AA21-A83B-E83725858FCD}"/>
              </a:ext>
            </a:extLst>
          </p:cNvPr>
          <p:cNvSpPr/>
          <p:nvPr/>
        </p:nvSpPr>
        <p:spPr>
          <a:xfrm>
            <a:off x="4524466" y="3361259"/>
            <a:ext cx="537201" cy="479485"/>
          </a:xfrm>
          <a:prstGeom prst="hexagon">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fr-FR" b="1" i="1" dirty="0">
                <a:solidFill>
                  <a:schemeClr val="tx1"/>
                </a:solidFill>
              </a:rPr>
              <a:t>3</a:t>
            </a:r>
          </a:p>
        </p:txBody>
      </p:sp>
    </p:spTree>
    <p:extLst>
      <p:ext uri="{BB962C8B-B14F-4D97-AF65-F5344CB8AC3E}">
        <p14:creationId xmlns:p14="http://schemas.microsoft.com/office/powerpoint/2010/main" val="3195302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97CA8-5E6E-F4A7-1947-3B8E9598A86D}"/>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F24BE2C4-4575-B717-BA1E-0574AA11FDE4}"/>
              </a:ext>
            </a:extLst>
          </p:cNvPr>
          <p:cNvSpPr txBox="1"/>
          <p:nvPr/>
        </p:nvSpPr>
        <p:spPr>
          <a:xfrm>
            <a:off x="515466" y="1520659"/>
            <a:ext cx="3599291" cy="1717137"/>
          </a:xfrm>
          <a:prstGeom prst="flowChartAlternateProcess">
            <a:avLst/>
          </a:prstGeom>
          <a:solidFill>
            <a:srgbClr val="FFFF00"/>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lvl="0">
              <a:lnSpc>
                <a:spcPct val="115000"/>
              </a:lnSpc>
              <a:spcAft>
                <a:spcPts val="800"/>
              </a:spcAft>
            </a:pPr>
            <a:r>
              <a:rPr lang="fr-FR" sz="2000" b="1" u="none" strike="noStrike" dirty="0">
                <a:solidFill>
                  <a:srgbClr val="000000"/>
                </a:solidFill>
                <a:effectLst/>
                <a:latin typeface="Times New Roman" panose="02020603050405020304" pitchFamily="18" charset="0"/>
                <a:ea typeface="Times New Roman" panose="02020603050405020304" pitchFamily="18" charset="0"/>
              </a:rPr>
              <a:t>L’impact des institutions comme l’IGAD (Autorité Intergouvernementale pour le Développement</a:t>
            </a:r>
            <a:r>
              <a:rPr lang="fr-FR" sz="2400" b="1" u="none" strike="noStrike" dirty="0">
                <a:solidFill>
                  <a:srgbClr val="000000"/>
                </a:solidFill>
                <a:effectLst/>
                <a:latin typeface="Times New Roman" panose="02020603050405020304" pitchFamily="18" charset="0"/>
                <a:ea typeface="Times New Roman" panose="02020603050405020304" pitchFamily="18" charset="0"/>
              </a:rPr>
              <a:t>).</a:t>
            </a:r>
            <a:endParaRPr lang="fr-CM" sz="2400" u="none" strike="noStrike" dirty="0">
              <a:effectLst/>
              <a:latin typeface="Calibri" panose="020F0502020204030204" pitchFamily="34" charset="0"/>
              <a:ea typeface="Calibri" panose="020F0502020204030204" pitchFamily="34" charset="0"/>
            </a:endParaRPr>
          </a:p>
        </p:txBody>
      </p:sp>
      <p:sp>
        <p:nvSpPr>
          <p:cNvPr id="7" name="ZoneTexte 6">
            <a:extLst>
              <a:ext uri="{FF2B5EF4-FFF2-40B4-BE49-F238E27FC236}">
                <a16:creationId xmlns:a16="http://schemas.microsoft.com/office/drawing/2014/main" id="{167E1115-9081-8000-30D6-A9E55A45179F}"/>
              </a:ext>
            </a:extLst>
          </p:cNvPr>
          <p:cNvSpPr txBox="1"/>
          <p:nvPr/>
        </p:nvSpPr>
        <p:spPr>
          <a:xfrm>
            <a:off x="1219735" y="3436589"/>
            <a:ext cx="3201718" cy="2989873"/>
          </a:xfrm>
          <a:prstGeom prst="flowChartConnector">
            <a:avLst/>
          </a:prstGeom>
          <a:solidFill>
            <a:schemeClr val="accent2">
              <a:lumMod val="60000"/>
              <a:lumOff val="40000"/>
            </a:schemeClr>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algn="l">
              <a:lnSpc>
                <a:spcPts val="2925"/>
              </a:lnSpc>
            </a:pPr>
            <a:r>
              <a:rPr lang="fr-FR" sz="2400" b="1" i="0" dirty="0">
                <a:solidFill>
                  <a:srgbClr val="303345"/>
                </a:solidFill>
                <a:effectLst/>
                <a:latin typeface="Times New Roman" panose="02020603050405020304" pitchFamily="18" charset="0"/>
                <a:cs typeface="Times New Roman" panose="02020603050405020304" pitchFamily="18" charset="0"/>
              </a:rPr>
              <a:t>Afrique de l'Est</a:t>
            </a:r>
          </a:p>
          <a:p>
            <a:pPr algn="l">
              <a:lnSpc>
                <a:spcPts val="2700"/>
              </a:lnSpc>
            </a:pPr>
            <a:r>
              <a:rPr lang="fr-FR" b="0" i="0" dirty="0">
                <a:solidFill>
                  <a:srgbClr val="222225"/>
                </a:solidFill>
                <a:effectLst/>
                <a:latin typeface="Times New Roman" panose="02020603050405020304" pitchFamily="18" charset="0"/>
                <a:cs typeface="Times New Roman" panose="02020603050405020304" pitchFamily="18" charset="0"/>
              </a:rPr>
              <a:t>Importance des systèmes hybrides en Ouganda, Kenya, Tanzanie.</a:t>
            </a:r>
          </a:p>
          <a:p>
            <a:endParaRPr lang="fr-FR" dirty="0"/>
          </a:p>
        </p:txBody>
      </p:sp>
      <p:sp>
        <p:nvSpPr>
          <p:cNvPr id="8" name="ZoneTexte 7">
            <a:extLst>
              <a:ext uri="{FF2B5EF4-FFF2-40B4-BE49-F238E27FC236}">
                <a16:creationId xmlns:a16="http://schemas.microsoft.com/office/drawing/2014/main" id="{D01472E5-1247-A152-9A43-CD1785A3849A}"/>
              </a:ext>
            </a:extLst>
          </p:cNvPr>
          <p:cNvSpPr txBox="1"/>
          <p:nvPr/>
        </p:nvSpPr>
        <p:spPr>
          <a:xfrm>
            <a:off x="4421453" y="1828834"/>
            <a:ext cx="7086983" cy="1698869"/>
          </a:xfrm>
          <a:prstGeom prst="snipRoundRect">
            <a:avLst/>
          </a:prstGeom>
          <a:solidFill>
            <a:srgbClr val="92D050"/>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lvl="0" algn="just">
              <a:lnSpc>
                <a:spcPct val="115000"/>
              </a:lnSpc>
              <a:spcAft>
                <a:spcPts val="800"/>
              </a:spcAft>
            </a:pPr>
            <a:r>
              <a:rPr lang="fr-FR" sz="2800" b="1" strike="noStrike" dirty="0">
                <a:solidFill>
                  <a:srgbClr val="000000"/>
                </a:solidFill>
                <a:effectLst/>
                <a:latin typeface="Times New Roman" panose="02020603050405020304" pitchFamily="18" charset="0"/>
                <a:ea typeface="Times New Roman" panose="02020603050405020304" pitchFamily="18" charset="0"/>
              </a:rPr>
              <a:t>En Afrique du Nord</a:t>
            </a:r>
            <a:r>
              <a:rPr lang="fr-FR" sz="2800" u="none" strike="noStrike" dirty="0">
                <a:solidFill>
                  <a:srgbClr val="000000"/>
                </a:solidFill>
                <a:effectLst/>
                <a:latin typeface="Times New Roman" panose="02020603050405020304" pitchFamily="18" charset="0"/>
                <a:ea typeface="Times New Roman" panose="02020603050405020304" pitchFamily="18" charset="0"/>
              </a:rPr>
              <a:t>, </a:t>
            </a:r>
          </a:p>
          <a:p>
            <a:pPr lvl="0">
              <a:lnSpc>
                <a:spcPct val="115000"/>
              </a:lnSpc>
              <a:spcAft>
                <a:spcPts val="800"/>
              </a:spcAft>
            </a:pPr>
            <a:r>
              <a:rPr lang="fr-FR" sz="18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 y a la Prédominance du droit islamique et de la médiation coutumière. Les États jouent un rôle important dans la modernisation des cadres légaux.</a:t>
            </a:r>
            <a:endParaRPr lang="fr-CM" sz="180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B15FFD39-BEB3-DFEA-14BF-D31B6FCF1D0A}"/>
              </a:ext>
            </a:extLst>
          </p:cNvPr>
          <p:cNvSpPr txBox="1"/>
          <p:nvPr/>
        </p:nvSpPr>
        <p:spPr>
          <a:xfrm>
            <a:off x="1599427" y="311255"/>
            <a:ext cx="8799441" cy="9149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115000"/>
              </a:lnSpc>
              <a:spcAft>
                <a:spcPts val="800"/>
              </a:spcAft>
            </a:pPr>
            <a:r>
              <a:rPr lang="fr-FR" sz="2400" b="1" dirty="0">
                <a:effectLst/>
                <a:latin typeface="Times New Roman" panose="02020603050405020304" pitchFamily="18" charset="0"/>
                <a:ea typeface="Times New Roman" panose="02020603050405020304" pitchFamily="18" charset="0"/>
              </a:rPr>
              <a:t>II – DIVERSITE DES DEGRES D'ÉVOLUTION À TRAVERS LE CONTINENT (Suite et fin)</a:t>
            </a:r>
            <a:endParaRPr lang="fr-CM" sz="2400" dirty="0">
              <a:effectLst/>
              <a:latin typeface="Calibri" panose="020F0502020204030204" pitchFamily="34" charset="0"/>
              <a:ea typeface="Calibri" panose="020F0502020204030204" pitchFamily="34" charset="0"/>
            </a:endParaRPr>
          </a:p>
        </p:txBody>
      </p:sp>
      <p:sp>
        <p:nvSpPr>
          <p:cNvPr id="14" name="ZoneTexte 13">
            <a:extLst>
              <a:ext uri="{FF2B5EF4-FFF2-40B4-BE49-F238E27FC236}">
                <a16:creationId xmlns:a16="http://schemas.microsoft.com/office/drawing/2014/main" id="{E5D6E6A9-3757-8007-5CB3-069D0C6505B8}"/>
              </a:ext>
            </a:extLst>
          </p:cNvPr>
          <p:cNvSpPr txBox="1"/>
          <p:nvPr/>
        </p:nvSpPr>
        <p:spPr>
          <a:xfrm>
            <a:off x="5339108" y="3650416"/>
            <a:ext cx="4759486" cy="2562221"/>
          </a:xfrm>
          <a:prstGeom prst="flowChartTerminator">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l">
              <a:lnSpc>
                <a:spcPts val="2925"/>
              </a:lnSpc>
            </a:pPr>
            <a:r>
              <a:rPr lang="fr-FR" sz="2800" b="1" i="0" dirty="0">
                <a:solidFill>
                  <a:srgbClr val="303345"/>
                </a:solidFill>
                <a:effectLst/>
                <a:latin typeface="Times New Roman" panose="02020603050405020304" pitchFamily="18" charset="0"/>
                <a:cs typeface="Times New Roman" panose="02020603050405020304" pitchFamily="18" charset="0"/>
              </a:rPr>
              <a:t>Afrique Australe</a:t>
            </a:r>
          </a:p>
          <a:p>
            <a:pPr algn="l">
              <a:lnSpc>
                <a:spcPts val="2700"/>
              </a:lnSpc>
            </a:pPr>
            <a:r>
              <a:rPr lang="fr-FR" sz="1800" dirty="0">
                <a:solidFill>
                  <a:schemeClr val="tx1"/>
                </a:solidFill>
                <a:effectLst/>
                <a:latin typeface="Times New Roman" panose="02020603050405020304" pitchFamily="18" charset="0"/>
                <a:ea typeface="Times New Roman" panose="02020603050405020304" pitchFamily="18" charset="0"/>
              </a:rPr>
              <a:t>on assiste au développement des approches institutionnalisées en Afrique du Sud et au Botswana. Cette évolution est en partie due au contexte postapartheid et post-conflits.</a:t>
            </a:r>
            <a:endParaRPr lang="fr-FR" dirty="0">
              <a:solidFill>
                <a:schemeClr val="tx1"/>
              </a:solidFill>
            </a:endParaRPr>
          </a:p>
        </p:txBody>
      </p:sp>
      <p:sp>
        <p:nvSpPr>
          <p:cNvPr id="15" name="Pentagone 14">
            <a:extLst>
              <a:ext uri="{FF2B5EF4-FFF2-40B4-BE49-F238E27FC236}">
                <a16:creationId xmlns:a16="http://schemas.microsoft.com/office/drawing/2014/main" id="{8F4B5E7C-1296-8A49-E471-D91664EB76E7}"/>
              </a:ext>
            </a:extLst>
          </p:cNvPr>
          <p:cNvSpPr/>
          <p:nvPr/>
        </p:nvSpPr>
        <p:spPr>
          <a:xfrm>
            <a:off x="172576" y="1521181"/>
            <a:ext cx="537201" cy="479485"/>
          </a:xfrm>
          <a:prstGeom prst="pentagon">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fr-FR" b="1" i="1" dirty="0">
                <a:solidFill>
                  <a:schemeClr val="tx1"/>
                </a:solidFill>
              </a:rPr>
              <a:t>4</a:t>
            </a:r>
          </a:p>
        </p:txBody>
      </p:sp>
      <p:sp>
        <p:nvSpPr>
          <p:cNvPr id="16" name="Heptagone 15">
            <a:extLst>
              <a:ext uri="{FF2B5EF4-FFF2-40B4-BE49-F238E27FC236}">
                <a16:creationId xmlns:a16="http://schemas.microsoft.com/office/drawing/2014/main" id="{D998AA58-09A2-E597-B9AB-4BB4F70875F3}"/>
              </a:ext>
            </a:extLst>
          </p:cNvPr>
          <p:cNvSpPr/>
          <p:nvPr/>
        </p:nvSpPr>
        <p:spPr>
          <a:xfrm>
            <a:off x="1222190" y="3637683"/>
            <a:ext cx="537201" cy="479485"/>
          </a:xfrm>
          <a:prstGeom prst="heptagon">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fr-FR" b="1" i="1" dirty="0">
                <a:solidFill>
                  <a:schemeClr val="tx1"/>
                </a:solidFill>
              </a:rPr>
              <a:t>6</a:t>
            </a:r>
          </a:p>
        </p:txBody>
      </p:sp>
      <p:sp>
        <p:nvSpPr>
          <p:cNvPr id="18" name="Octogone 17">
            <a:extLst>
              <a:ext uri="{FF2B5EF4-FFF2-40B4-BE49-F238E27FC236}">
                <a16:creationId xmlns:a16="http://schemas.microsoft.com/office/drawing/2014/main" id="{4E5BBEA5-9A7A-F07A-9990-69EDF91AD900}"/>
              </a:ext>
            </a:extLst>
          </p:cNvPr>
          <p:cNvSpPr/>
          <p:nvPr/>
        </p:nvSpPr>
        <p:spPr>
          <a:xfrm>
            <a:off x="5461946" y="3570209"/>
            <a:ext cx="537201" cy="479485"/>
          </a:xfrm>
          <a:prstGeom prst="octagon">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fr-FR" b="1" i="1" dirty="0">
                <a:solidFill>
                  <a:schemeClr val="tx1"/>
                </a:solidFill>
              </a:rPr>
              <a:t>7</a:t>
            </a:r>
          </a:p>
        </p:txBody>
      </p:sp>
      <p:sp>
        <p:nvSpPr>
          <p:cNvPr id="19" name="Décagone 18">
            <a:extLst>
              <a:ext uri="{FF2B5EF4-FFF2-40B4-BE49-F238E27FC236}">
                <a16:creationId xmlns:a16="http://schemas.microsoft.com/office/drawing/2014/main" id="{1A06F311-9A5C-BDEC-22AB-2DDC3971007F}"/>
              </a:ext>
            </a:extLst>
          </p:cNvPr>
          <p:cNvSpPr/>
          <p:nvPr/>
        </p:nvSpPr>
        <p:spPr>
          <a:xfrm>
            <a:off x="4161274" y="1520659"/>
            <a:ext cx="537201" cy="479485"/>
          </a:xfrm>
          <a:prstGeom prst="decagon">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fr-FR" b="1" i="1" dirty="0">
                <a:solidFill>
                  <a:schemeClr val="tx1"/>
                </a:solidFill>
              </a:rPr>
              <a:t>5</a:t>
            </a:r>
          </a:p>
        </p:txBody>
      </p:sp>
      <p:pic>
        <p:nvPicPr>
          <p:cNvPr id="2" name="Image 1">
            <a:extLst>
              <a:ext uri="{FF2B5EF4-FFF2-40B4-BE49-F238E27FC236}">
                <a16:creationId xmlns:a16="http://schemas.microsoft.com/office/drawing/2014/main" id="{FA096912-4F9E-6565-4407-1D95C4265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0862" y="151530"/>
            <a:ext cx="1071571" cy="1068422"/>
          </a:xfrm>
          <a:prstGeom prst="rect">
            <a:avLst/>
          </a:prstGeom>
        </p:spPr>
      </p:pic>
    </p:spTree>
    <p:extLst>
      <p:ext uri="{BB962C8B-B14F-4D97-AF65-F5344CB8AC3E}">
        <p14:creationId xmlns:p14="http://schemas.microsoft.com/office/powerpoint/2010/main" val="2677386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657382E-D97E-16F5-9A9E-B5DC78C81877}"/>
              </a:ext>
            </a:extLst>
          </p:cNvPr>
          <p:cNvSpPr txBox="1"/>
          <p:nvPr/>
        </p:nvSpPr>
        <p:spPr>
          <a:xfrm>
            <a:off x="1537396" y="2015713"/>
            <a:ext cx="4451419" cy="2126223"/>
          </a:xfrm>
          <a:prstGeom prst="rect">
            <a:avLst/>
          </a:prstGeom>
          <a:noFill/>
        </p:spPr>
        <p:txBody>
          <a:bodyPr wrap="square" rtlCol="0">
            <a:spAutoFit/>
          </a:bodyPr>
          <a:lstStyle/>
          <a:p>
            <a:pPr>
              <a:lnSpc>
                <a:spcPts val="2925"/>
              </a:lnSpc>
            </a:pPr>
            <a:r>
              <a:rPr lang="fr-FR" sz="2400" b="1" i="0" dirty="0">
                <a:solidFill>
                  <a:srgbClr val="C00000"/>
                </a:solidFill>
                <a:effectLst/>
                <a:latin typeface="Times New Roman" panose="02020603050405020304" pitchFamily="18" charset="0"/>
                <a:cs typeface="Times New Roman" panose="02020603050405020304" pitchFamily="18" charset="0"/>
              </a:rPr>
              <a:t>Facteurs Sociaux et Culturels</a:t>
            </a:r>
          </a:p>
          <a:p>
            <a:pPr>
              <a:lnSpc>
                <a:spcPts val="2700"/>
              </a:lnSpc>
            </a:pPr>
            <a:r>
              <a:rPr lang="fr-FR" sz="2400" b="0" i="0" dirty="0">
                <a:solidFill>
                  <a:srgbClr val="222225"/>
                </a:solidFill>
                <a:effectLst/>
                <a:latin typeface="Times New Roman" panose="02020603050405020304" pitchFamily="18" charset="0"/>
                <a:cs typeface="Times New Roman" panose="02020603050405020304" pitchFamily="18" charset="0"/>
              </a:rPr>
              <a:t>Diversité linguistique, religieuse et ethnique. Résistance ou acceptation des pratiques traditionnelles.</a:t>
            </a:r>
          </a:p>
          <a:p>
            <a:endParaRPr lang="fr-FR" dirty="0"/>
          </a:p>
        </p:txBody>
      </p:sp>
      <p:sp>
        <p:nvSpPr>
          <p:cNvPr id="6" name="ZoneTexte 5">
            <a:extLst>
              <a:ext uri="{FF2B5EF4-FFF2-40B4-BE49-F238E27FC236}">
                <a16:creationId xmlns:a16="http://schemas.microsoft.com/office/drawing/2014/main" id="{086B75F6-FA98-47F0-5C75-FAADD968AAC5}"/>
              </a:ext>
            </a:extLst>
          </p:cNvPr>
          <p:cNvSpPr txBox="1"/>
          <p:nvPr/>
        </p:nvSpPr>
        <p:spPr>
          <a:xfrm>
            <a:off x="6566854" y="1856927"/>
            <a:ext cx="3489611" cy="2157001"/>
          </a:xfrm>
          <a:prstGeom prst="rect">
            <a:avLst/>
          </a:prstGeom>
          <a:noFill/>
        </p:spPr>
        <p:txBody>
          <a:bodyPr wrap="square" rtlCol="0">
            <a:spAutoFit/>
          </a:bodyPr>
          <a:lstStyle/>
          <a:p>
            <a:pPr>
              <a:lnSpc>
                <a:spcPts val="2925"/>
              </a:lnSpc>
            </a:pPr>
            <a:r>
              <a:rPr lang="fr-FR" sz="2400" b="1" i="0" dirty="0">
                <a:solidFill>
                  <a:srgbClr val="C00000"/>
                </a:solidFill>
                <a:effectLst/>
                <a:latin typeface="Times New Roman" panose="02020603050405020304" pitchFamily="18" charset="0"/>
                <a:cs typeface="Times New Roman" panose="02020603050405020304" pitchFamily="18" charset="0"/>
              </a:rPr>
              <a:t>Facteurs Économiques</a:t>
            </a:r>
          </a:p>
          <a:p>
            <a:pPr algn="just">
              <a:lnSpc>
                <a:spcPts val="2700"/>
              </a:lnSpc>
            </a:pPr>
            <a:r>
              <a:rPr lang="fr-FR" sz="2400" b="0" i="0" dirty="0">
                <a:solidFill>
                  <a:srgbClr val="222225"/>
                </a:solidFill>
                <a:effectLst/>
                <a:latin typeface="Times New Roman" panose="02020603050405020304" pitchFamily="18" charset="0"/>
                <a:cs typeface="Times New Roman" panose="02020603050405020304" pitchFamily="18" charset="0"/>
              </a:rPr>
              <a:t>Inégalités économiques et accès aux mécanismes de médiation. Financements et appuis internationaux</a:t>
            </a:r>
          </a:p>
          <a:p>
            <a:endParaRPr lang="fr-FR" sz="2000" dirty="0">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C82D7624-CBF2-D156-757C-A0944096FA31}"/>
              </a:ext>
            </a:extLst>
          </p:cNvPr>
          <p:cNvSpPr txBox="1"/>
          <p:nvPr/>
        </p:nvSpPr>
        <p:spPr>
          <a:xfrm>
            <a:off x="1457010" y="4150788"/>
            <a:ext cx="4422076" cy="2182649"/>
          </a:xfrm>
          <a:prstGeom prst="rect">
            <a:avLst/>
          </a:prstGeom>
          <a:noFill/>
        </p:spPr>
        <p:txBody>
          <a:bodyPr wrap="square" rtlCol="0">
            <a:spAutoFit/>
          </a:bodyPr>
          <a:lstStyle/>
          <a:p>
            <a:pPr>
              <a:lnSpc>
                <a:spcPts val="2925"/>
              </a:lnSpc>
            </a:pPr>
            <a:r>
              <a:rPr lang="fr-FR" sz="2400" b="1" i="0" dirty="0">
                <a:solidFill>
                  <a:srgbClr val="C00000"/>
                </a:solidFill>
                <a:effectLst/>
                <a:latin typeface="Times New Roman" panose="02020603050405020304" pitchFamily="18" charset="0"/>
                <a:cs typeface="Times New Roman" panose="02020603050405020304" pitchFamily="18" charset="0"/>
              </a:rPr>
              <a:t>Facteurs Politiques et Institutionnels</a:t>
            </a:r>
          </a:p>
          <a:p>
            <a:pPr>
              <a:lnSpc>
                <a:spcPts val="2700"/>
              </a:lnSpc>
            </a:pPr>
            <a:r>
              <a:rPr lang="fr-FR" sz="2400" b="0" i="0" dirty="0">
                <a:solidFill>
                  <a:srgbClr val="222225"/>
                </a:solidFill>
                <a:effectLst/>
                <a:latin typeface="Times New Roman" panose="02020603050405020304" pitchFamily="18" charset="0"/>
                <a:cs typeface="Times New Roman" panose="02020603050405020304" pitchFamily="18" charset="0"/>
              </a:rPr>
              <a:t>Stabilité politique et gouvernance. Cadres légaux influençant la médiation.</a:t>
            </a:r>
          </a:p>
          <a:p>
            <a:endParaRPr lang="fr-FR" sz="2000" dirty="0"/>
          </a:p>
        </p:txBody>
      </p:sp>
      <p:sp>
        <p:nvSpPr>
          <p:cNvPr id="8" name="ZoneTexte 7">
            <a:extLst>
              <a:ext uri="{FF2B5EF4-FFF2-40B4-BE49-F238E27FC236}">
                <a16:creationId xmlns:a16="http://schemas.microsoft.com/office/drawing/2014/main" id="{E0CD8356-C549-98F3-DE9F-8D2EA32833AD}"/>
              </a:ext>
            </a:extLst>
          </p:cNvPr>
          <p:cNvSpPr txBox="1"/>
          <p:nvPr/>
        </p:nvSpPr>
        <p:spPr>
          <a:xfrm>
            <a:off x="6594111" y="4522685"/>
            <a:ext cx="4381080" cy="1810752"/>
          </a:xfrm>
          <a:prstGeom prst="rect">
            <a:avLst/>
          </a:prstGeom>
          <a:noFill/>
        </p:spPr>
        <p:txBody>
          <a:bodyPr wrap="square" rtlCol="0">
            <a:spAutoFit/>
          </a:bodyPr>
          <a:lstStyle/>
          <a:p>
            <a:pPr>
              <a:lnSpc>
                <a:spcPts val="2925"/>
              </a:lnSpc>
            </a:pPr>
            <a:r>
              <a:rPr lang="fr-FR" sz="2400" b="1" i="0" dirty="0">
                <a:solidFill>
                  <a:srgbClr val="C00000"/>
                </a:solidFill>
                <a:effectLst/>
                <a:latin typeface="Times New Roman" panose="02020603050405020304" pitchFamily="18" charset="0"/>
                <a:cs typeface="Times New Roman" panose="02020603050405020304" pitchFamily="18" charset="0"/>
              </a:rPr>
              <a:t>Facteurs Externes</a:t>
            </a:r>
          </a:p>
          <a:p>
            <a:pPr>
              <a:lnSpc>
                <a:spcPts val="2700"/>
              </a:lnSpc>
            </a:pPr>
            <a:r>
              <a:rPr lang="fr-FR" sz="2400" b="0" i="0" dirty="0">
                <a:solidFill>
                  <a:srgbClr val="222225"/>
                </a:solidFill>
                <a:effectLst/>
                <a:latin typeface="Times New Roman" panose="02020603050405020304" pitchFamily="18" charset="0"/>
                <a:cs typeface="Times New Roman" panose="02020603050405020304" pitchFamily="18" charset="0"/>
              </a:rPr>
              <a:t>Rôle des organisations internationales comme l’ONU, Union africaine, ONG.</a:t>
            </a:r>
          </a:p>
          <a:p>
            <a:endParaRPr lang="fr-FR" sz="2000" dirty="0">
              <a:latin typeface="Times New Roman" panose="020206030504050203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DC17E8D2-1DAF-B967-E9A5-A42EAB2A19CF}"/>
              </a:ext>
            </a:extLst>
          </p:cNvPr>
          <p:cNvSpPr txBox="1"/>
          <p:nvPr/>
        </p:nvSpPr>
        <p:spPr>
          <a:xfrm>
            <a:off x="1457011" y="440641"/>
            <a:ext cx="8941857" cy="9149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115000"/>
              </a:lnSpc>
              <a:spcAft>
                <a:spcPts val="800"/>
              </a:spcAft>
            </a:pPr>
            <a:r>
              <a:rPr lang="fr-FR" sz="2400" b="1" dirty="0">
                <a:effectLst/>
                <a:latin typeface="Times New Roman" panose="02020603050405020304" pitchFamily="18" charset="0"/>
                <a:ea typeface="Times New Roman" panose="02020603050405020304" pitchFamily="18" charset="0"/>
              </a:rPr>
              <a:t>III – FACTEURS INFLUENCANT L’EVOLUTION DE LA MÉDIATION </a:t>
            </a:r>
            <a:endParaRPr lang="fr-CM" sz="2400" dirty="0">
              <a:effectLst/>
              <a:latin typeface="Calibri" panose="020F0502020204030204" pitchFamily="34" charset="0"/>
              <a:ea typeface="Calibri" panose="020F0502020204030204" pitchFamily="34" charset="0"/>
            </a:endParaRPr>
          </a:p>
        </p:txBody>
      </p:sp>
      <p:pic>
        <p:nvPicPr>
          <p:cNvPr id="10" name="Image 9">
            <a:extLst>
              <a:ext uri="{FF2B5EF4-FFF2-40B4-BE49-F238E27FC236}">
                <a16:creationId xmlns:a16="http://schemas.microsoft.com/office/drawing/2014/main" id="{5A9C200D-51D4-8B66-543C-564400581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0813" y="287149"/>
            <a:ext cx="1071571" cy="1068422"/>
          </a:xfrm>
          <a:prstGeom prst="rect">
            <a:avLst/>
          </a:prstGeom>
        </p:spPr>
      </p:pic>
      <p:sp>
        <p:nvSpPr>
          <p:cNvPr id="11" name="Rectangle 10">
            <a:extLst>
              <a:ext uri="{FF2B5EF4-FFF2-40B4-BE49-F238E27FC236}">
                <a16:creationId xmlns:a16="http://schemas.microsoft.com/office/drawing/2014/main" id="{AA5040A6-A763-C1FC-853F-AE471BFB4976}"/>
              </a:ext>
            </a:extLst>
          </p:cNvPr>
          <p:cNvSpPr/>
          <p:nvPr/>
        </p:nvSpPr>
        <p:spPr>
          <a:xfrm>
            <a:off x="6183086" y="1754397"/>
            <a:ext cx="93785" cy="466296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59CF38E2-A104-195B-6F7E-9E6D81EC83E6}"/>
              </a:ext>
            </a:extLst>
          </p:cNvPr>
          <p:cNvSpPr/>
          <p:nvPr/>
        </p:nvSpPr>
        <p:spPr>
          <a:xfrm rot="16200000" flipH="1">
            <a:off x="6142892" y="-702730"/>
            <a:ext cx="93788" cy="94655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83807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ENNES POWER POINT du 17 JANVIER DEVELOPPEMENT DE LA MEDIATION EN AFRIQUE  " id="{57491C51-EAD7-304A-B540-EB5FA729C23A}" vid="{2F40319A-862C-554E-AEFE-83240A5227A0}"/>
    </a:ext>
  </a:extLst>
</a:theme>
</file>

<file path=docProps/app.xml><?xml version="1.0" encoding="utf-8"?>
<Properties xmlns="http://schemas.openxmlformats.org/officeDocument/2006/extended-properties" xmlns:vt="http://schemas.openxmlformats.org/officeDocument/2006/docPropsVTypes">
  <Template/>
  <TotalTime>736</TotalTime>
  <Words>1885</Words>
  <Application>Microsoft Macintosh PowerPoint</Application>
  <PresentationFormat>Grand écran</PresentationFormat>
  <Paragraphs>166</Paragraphs>
  <Slides>22</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22</vt:i4>
      </vt:variant>
    </vt:vector>
  </HeadingPairs>
  <TitlesOfParts>
    <vt:vector size="31" baseType="lpstr">
      <vt:lpstr>Arial</vt:lpstr>
      <vt:lpstr>Calibri</vt:lpstr>
      <vt:lpstr>Calibri Light</vt:lpstr>
      <vt:lpstr>Cambria Math</vt:lpstr>
      <vt:lpstr>Heebo</vt:lpstr>
      <vt:lpstr>Raleway</vt:lpstr>
      <vt:lpstr>Symbol</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Informaticien Cepfomen</dc:creator>
  <cp:lastModifiedBy>Brigitte ADA NNENGUE</cp:lastModifiedBy>
  <cp:revision>18</cp:revision>
  <dcterms:created xsi:type="dcterms:W3CDTF">2024-11-27T15:23:49Z</dcterms:created>
  <dcterms:modified xsi:type="dcterms:W3CDTF">2025-01-17T22:45:03Z</dcterms:modified>
</cp:coreProperties>
</file>